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2"/>
  </p:notesMasterIdLst>
  <p:handoutMasterIdLst>
    <p:handoutMasterId r:id="rId43"/>
  </p:handoutMasterIdLst>
  <p:sldIdLst>
    <p:sldId id="256" r:id="rId2"/>
    <p:sldId id="257" r:id="rId3"/>
    <p:sldId id="267" r:id="rId4"/>
    <p:sldId id="279" r:id="rId5"/>
    <p:sldId id="268" r:id="rId6"/>
    <p:sldId id="283" r:id="rId7"/>
    <p:sldId id="282" r:id="rId8"/>
    <p:sldId id="284" r:id="rId9"/>
    <p:sldId id="270" r:id="rId10"/>
    <p:sldId id="281" r:id="rId11"/>
    <p:sldId id="285" r:id="rId12"/>
    <p:sldId id="286" r:id="rId13"/>
    <p:sldId id="287" r:id="rId14"/>
    <p:sldId id="288" r:id="rId15"/>
    <p:sldId id="289" r:id="rId16"/>
    <p:sldId id="290" r:id="rId17"/>
    <p:sldId id="291" r:id="rId18"/>
    <p:sldId id="293" r:id="rId19"/>
    <p:sldId id="292" r:id="rId20"/>
    <p:sldId id="294" r:id="rId21"/>
    <p:sldId id="295" r:id="rId22"/>
    <p:sldId id="304" r:id="rId23"/>
    <p:sldId id="299" r:id="rId24"/>
    <p:sldId id="296" r:id="rId25"/>
    <p:sldId id="301" r:id="rId26"/>
    <p:sldId id="297" r:id="rId27"/>
    <p:sldId id="298" r:id="rId28"/>
    <p:sldId id="307" r:id="rId29"/>
    <p:sldId id="300" r:id="rId30"/>
    <p:sldId id="303" r:id="rId31"/>
    <p:sldId id="305" r:id="rId32"/>
    <p:sldId id="310" r:id="rId33"/>
    <p:sldId id="306" r:id="rId34"/>
    <p:sldId id="308" r:id="rId35"/>
    <p:sldId id="309" r:id="rId36"/>
    <p:sldId id="302" r:id="rId37"/>
    <p:sldId id="311" r:id="rId38"/>
    <p:sldId id="312" r:id="rId39"/>
    <p:sldId id="313" r:id="rId40"/>
    <p:sldId id="314" r:id="rId4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autoAdjust="0"/>
    <p:restoredTop sz="94651" autoAdjust="0"/>
  </p:normalViewPr>
  <p:slideViewPr>
    <p:cSldViewPr snapToGrid="0" snapToObjects="1">
      <p:cViewPr varScale="1">
        <p:scale>
          <a:sx n="181" d="100"/>
          <a:sy n="181" d="100"/>
        </p:scale>
        <p:origin x="-262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33BEFB-B684-644C-9F08-92CD3161A8D0}" type="datetime1">
              <a:rPr lang="de-DE" smtClean="0"/>
              <a:t>15.03.18</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F909E9-1367-7C42-B521-DD643E5FED1C}" type="slidenum">
              <a:rPr lang="de-DE" smtClean="0"/>
              <a:t>‹Nr.›</a:t>
            </a:fld>
            <a:endParaRPr lang="de-DE"/>
          </a:p>
        </p:txBody>
      </p:sp>
    </p:spTree>
    <p:extLst>
      <p:ext uri="{BB962C8B-B14F-4D97-AF65-F5344CB8AC3E}">
        <p14:creationId xmlns:p14="http://schemas.microsoft.com/office/powerpoint/2010/main" val="36368239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97489D-0983-DA49-B470-B89D380CE78A}" type="datetime1">
              <a:rPr lang="de-DE" smtClean="0"/>
              <a:t>15.03.18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66AFD0-71E6-4D49-A9F7-D4D638C99694}" type="slidenum">
              <a:rPr lang="de-DE" smtClean="0"/>
              <a:t>‹Nr.›</a:t>
            </a:fld>
            <a:endParaRPr lang="de-DE"/>
          </a:p>
        </p:txBody>
      </p:sp>
    </p:spTree>
    <p:extLst>
      <p:ext uri="{BB962C8B-B14F-4D97-AF65-F5344CB8AC3E}">
        <p14:creationId xmlns:p14="http://schemas.microsoft.com/office/powerpoint/2010/main" val="19737016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866AFD0-71E6-4D49-A9F7-D4D638C99694}" type="slidenum">
              <a:rPr lang="de-DE" smtClean="0"/>
              <a:t>2</a:t>
            </a:fld>
            <a:endParaRPr lang="de-DE"/>
          </a:p>
        </p:txBody>
      </p:sp>
    </p:spTree>
    <p:extLst>
      <p:ext uri="{BB962C8B-B14F-4D97-AF65-F5344CB8AC3E}">
        <p14:creationId xmlns:p14="http://schemas.microsoft.com/office/powerpoint/2010/main" val="848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1465002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Berlin, 14. März 2018</a:t>
            </a:r>
            <a:endParaRPr lang="de-DE"/>
          </a:p>
        </p:txBody>
      </p:sp>
      <p:sp>
        <p:nvSpPr>
          <p:cNvPr id="5" name="Fußzeilenplatzhalter 4"/>
          <p:cNvSpPr>
            <a:spLocks noGrp="1"/>
          </p:cNvSpPr>
          <p:nvPr>
            <p:ph type="ftr" sz="quarter" idx="11"/>
          </p:nvPr>
        </p:nvSpPr>
        <p:spPr/>
        <p:txBody>
          <a:bodyPr/>
          <a:lstStyle/>
          <a:p>
            <a:r>
              <a:rPr lang="de-DE" smtClean="0"/>
              <a:t>OrphaCoach – Thomas Bantzhaff</a:t>
            </a:r>
            <a:endParaRPr lang="de-DE"/>
          </a:p>
        </p:txBody>
      </p:sp>
      <p:sp>
        <p:nvSpPr>
          <p:cNvPr id="6" name="Foliennummernplatzhalter 5"/>
          <p:cNvSpPr>
            <a:spLocks noGrp="1"/>
          </p:cNvSpPr>
          <p:nvPr>
            <p:ph type="sldNum" sz="quarter" idx="12"/>
          </p:nvPr>
        </p:nvSpPr>
        <p:spPr/>
        <p:txBody>
          <a:bodyPr/>
          <a:lstStyle/>
          <a:p>
            <a:fld id="{8AA7AB85-E425-8940-87D5-D86FA39F7CFE}" type="slidenum">
              <a:rPr lang="de-DE" smtClean="0"/>
              <a:t>‹Nr.›</a:t>
            </a:fld>
            <a:endParaRPr lang="de-DE"/>
          </a:p>
        </p:txBody>
      </p:sp>
    </p:spTree>
    <p:extLst>
      <p:ext uri="{BB962C8B-B14F-4D97-AF65-F5344CB8AC3E}">
        <p14:creationId xmlns:p14="http://schemas.microsoft.com/office/powerpoint/2010/main" val="264348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Berlin, 14. März 2018</a:t>
            </a:r>
            <a:endParaRPr lang="de-DE"/>
          </a:p>
        </p:txBody>
      </p:sp>
      <p:sp>
        <p:nvSpPr>
          <p:cNvPr id="5" name="Fußzeilenplatzhalter 4"/>
          <p:cNvSpPr>
            <a:spLocks noGrp="1"/>
          </p:cNvSpPr>
          <p:nvPr>
            <p:ph type="ftr" sz="quarter" idx="11"/>
          </p:nvPr>
        </p:nvSpPr>
        <p:spPr/>
        <p:txBody>
          <a:bodyPr/>
          <a:lstStyle/>
          <a:p>
            <a:r>
              <a:rPr lang="de-DE" smtClean="0"/>
              <a:t>OrphaCoach – Thomas Bantzhaff</a:t>
            </a:r>
            <a:endParaRPr lang="de-DE"/>
          </a:p>
        </p:txBody>
      </p:sp>
      <p:sp>
        <p:nvSpPr>
          <p:cNvPr id="6" name="Foliennummernplatzhalter 5"/>
          <p:cNvSpPr>
            <a:spLocks noGrp="1"/>
          </p:cNvSpPr>
          <p:nvPr>
            <p:ph type="sldNum" sz="quarter" idx="12"/>
          </p:nvPr>
        </p:nvSpPr>
        <p:spPr/>
        <p:txBody>
          <a:bodyPr/>
          <a:lstStyle/>
          <a:p>
            <a:fld id="{8AA7AB85-E425-8940-87D5-D86FA39F7CFE}" type="slidenum">
              <a:rPr lang="de-DE" smtClean="0"/>
              <a:t>‹Nr.›</a:t>
            </a:fld>
            <a:endParaRPr lang="de-DE"/>
          </a:p>
        </p:txBody>
      </p:sp>
    </p:spTree>
    <p:extLst>
      <p:ext uri="{BB962C8B-B14F-4D97-AF65-F5344CB8AC3E}">
        <p14:creationId xmlns:p14="http://schemas.microsoft.com/office/powerpoint/2010/main" val="35604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155841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dirty="0" smtClean="0"/>
              <a:t>Mastertitelformat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 Selbsthilfe inclusiv</a:t>
            </a:r>
            <a:endParaRPr lang="de-DE" dirty="0"/>
          </a:p>
        </p:txBody>
      </p:sp>
    </p:spTree>
    <p:extLst>
      <p:ext uri="{BB962C8B-B14F-4D97-AF65-F5344CB8AC3E}">
        <p14:creationId xmlns:p14="http://schemas.microsoft.com/office/powerpoint/2010/main" val="116911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r>
              <a:rPr lang="de-DE" smtClean="0"/>
              <a:t>Berlin, 14. März 2018</a:t>
            </a:r>
            <a:endParaRPr lang="de-DE" dirty="0"/>
          </a:p>
        </p:txBody>
      </p:sp>
      <p:sp>
        <p:nvSpPr>
          <p:cNvPr id="6" name="Fußzeilenplatzhalter 5"/>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7" name="Foliennummernplatzhalter 6"/>
          <p:cNvSpPr>
            <a:spLocks noGrp="1"/>
          </p:cNvSpPr>
          <p:nvPr>
            <p:ph type="sldNum" sz="quarter" idx="12"/>
          </p:nvPr>
        </p:nvSpPr>
        <p:spPr/>
        <p:txBody>
          <a:bodyPr/>
          <a:lstStyle/>
          <a:p>
            <a:r>
              <a:rPr lang="de-DE" smtClean="0"/>
              <a:t>Fachtag Selbsthilfe inclusiv</a:t>
            </a:r>
            <a:endParaRPr lang="de-DE" dirty="0"/>
          </a:p>
        </p:txBody>
      </p:sp>
    </p:spTree>
    <p:extLst>
      <p:ext uri="{BB962C8B-B14F-4D97-AF65-F5344CB8AC3E}">
        <p14:creationId xmlns:p14="http://schemas.microsoft.com/office/powerpoint/2010/main" val="139871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de-DE" smtClean="0"/>
              <a:t>Berlin, 14. März 2018</a:t>
            </a:r>
            <a:endParaRPr lang="de-DE" dirty="0"/>
          </a:p>
        </p:txBody>
      </p:sp>
      <p:sp>
        <p:nvSpPr>
          <p:cNvPr id="8" name="Fußzeilenplatzhalter 7"/>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9" name="Foliennummernplatzhalter 8"/>
          <p:cNvSpPr>
            <a:spLocks noGrp="1"/>
          </p:cNvSpPr>
          <p:nvPr>
            <p:ph type="sldNum" sz="quarter" idx="12"/>
          </p:nvPr>
        </p:nvSpPr>
        <p:spPr/>
        <p:txBody>
          <a:bodyPr/>
          <a:lstStyle/>
          <a:p>
            <a:r>
              <a:rPr lang="de-DE" smtClean="0"/>
              <a:t>Fachtag Selbsthilfe inclusiv</a:t>
            </a:r>
            <a:endParaRPr lang="de-DE" dirty="0"/>
          </a:p>
        </p:txBody>
      </p:sp>
    </p:spTree>
    <p:extLst>
      <p:ext uri="{BB962C8B-B14F-4D97-AF65-F5344CB8AC3E}">
        <p14:creationId xmlns:p14="http://schemas.microsoft.com/office/powerpoint/2010/main" val="62272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r>
              <a:rPr lang="de-DE" smtClean="0"/>
              <a:t>Berlin, 14. März 2018</a:t>
            </a:r>
            <a:endParaRPr lang="de-DE"/>
          </a:p>
        </p:txBody>
      </p:sp>
      <p:sp>
        <p:nvSpPr>
          <p:cNvPr id="4" name="Fußzeilenplatzhalter 3"/>
          <p:cNvSpPr>
            <a:spLocks noGrp="1"/>
          </p:cNvSpPr>
          <p:nvPr>
            <p:ph type="ftr" sz="quarter" idx="11"/>
          </p:nvPr>
        </p:nvSpPr>
        <p:spPr/>
        <p:txBody>
          <a:bodyPr/>
          <a:lstStyle/>
          <a:p>
            <a:r>
              <a:rPr lang="de-DE" smtClean="0"/>
              <a:t>OrphaCoach – Thomas Bantzhaff</a:t>
            </a:r>
            <a:endParaRPr lang="de-DE"/>
          </a:p>
        </p:txBody>
      </p:sp>
      <p:sp>
        <p:nvSpPr>
          <p:cNvPr id="5" name="Foliennummernplatzhalter 4"/>
          <p:cNvSpPr>
            <a:spLocks noGrp="1"/>
          </p:cNvSpPr>
          <p:nvPr>
            <p:ph type="sldNum" sz="quarter" idx="12"/>
          </p:nvPr>
        </p:nvSpPr>
        <p:spPr/>
        <p:txBody>
          <a:bodyPr/>
          <a:lstStyle/>
          <a:p>
            <a:fld id="{8AA7AB85-E425-8940-87D5-D86FA39F7CFE}" type="slidenum">
              <a:rPr lang="de-DE" smtClean="0"/>
              <a:t>‹Nr.›</a:t>
            </a:fld>
            <a:endParaRPr lang="de-DE"/>
          </a:p>
        </p:txBody>
      </p:sp>
    </p:spTree>
    <p:extLst>
      <p:ext uri="{BB962C8B-B14F-4D97-AF65-F5344CB8AC3E}">
        <p14:creationId xmlns:p14="http://schemas.microsoft.com/office/powerpoint/2010/main" val="161863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Berlin, 14. März 2018</a:t>
            </a:r>
            <a:endParaRPr lang="de-DE"/>
          </a:p>
        </p:txBody>
      </p:sp>
      <p:sp>
        <p:nvSpPr>
          <p:cNvPr id="3" name="Fußzeilenplatzhalter 2"/>
          <p:cNvSpPr>
            <a:spLocks noGrp="1"/>
          </p:cNvSpPr>
          <p:nvPr>
            <p:ph type="ftr" sz="quarter" idx="11"/>
          </p:nvPr>
        </p:nvSpPr>
        <p:spPr/>
        <p:txBody>
          <a:bodyPr/>
          <a:lstStyle/>
          <a:p>
            <a:r>
              <a:rPr lang="de-DE" smtClean="0"/>
              <a:t>OrphaCoach – Thomas Bantzhaff</a:t>
            </a:r>
            <a:endParaRPr lang="de-DE"/>
          </a:p>
        </p:txBody>
      </p:sp>
      <p:sp>
        <p:nvSpPr>
          <p:cNvPr id="4" name="Foliennummernplatzhalter 3"/>
          <p:cNvSpPr>
            <a:spLocks noGrp="1"/>
          </p:cNvSpPr>
          <p:nvPr>
            <p:ph type="sldNum" sz="quarter" idx="12"/>
          </p:nvPr>
        </p:nvSpPr>
        <p:spPr/>
        <p:txBody>
          <a:bodyPr/>
          <a:lstStyle/>
          <a:p>
            <a:fld id="{8AA7AB85-E425-8940-87D5-D86FA39F7CFE}" type="slidenum">
              <a:rPr lang="de-DE" smtClean="0"/>
              <a:t>‹Nr.›</a:t>
            </a:fld>
            <a:endParaRPr lang="de-DE"/>
          </a:p>
        </p:txBody>
      </p:sp>
    </p:spTree>
    <p:extLst>
      <p:ext uri="{BB962C8B-B14F-4D97-AF65-F5344CB8AC3E}">
        <p14:creationId xmlns:p14="http://schemas.microsoft.com/office/powerpoint/2010/main" val="45198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r>
              <a:rPr lang="de-DE" smtClean="0"/>
              <a:t>Berlin, 14. März 2018</a:t>
            </a:r>
            <a:endParaRPr lang="de-DE"/>
          </a:p>
        </p:txBody>
      </p:sp>
      <p:sp>
        <p:nvSpPr>
          <p:cNvPr id="6" name="Fußzeilenplatzhalter 5"/>
          <p:cNvSpPr>
            <a:spLocks noGrp="1"/>
          </p:cNvSpPr>
          <p:nvPr>
            <p:ph type="ftr" sz="quarter" idx="11"/>
          </p:nvPr>
        </p:nvSpPr>
        <p:spPr/>
        <p:txBody>
          <a:bodyPr/>
          <a:lstStyle/>
          <a:p>
            <a:r>
              <a:rPr lang="de-DE" smtClean="0"/>
              <a:t>OrphaCoach – Thomas Bantzhaff</a:t>
            </a:r>
            <a:endParaRPr lang="de-DE"/>
          </a:p>
        </p:txBody>
      </p:sp>
      <p:sp>
        <p:nvSpPr>
          <p:cNvPr id="7" name="Foliennummernplatzhalter 6"/>
          <p:cNvSpPr>
            <a:spLocks noGrp="1"/>
          </p:cNvSpPr>
          <p:nvPr>
            <p:ph type="sldNum" sz="quarter" idx="12"/>
          </p:nvPr>
        </p:nvSpPr>
        <p:spPr/>
        <p:txBody>
          <a:bodyPr/>
          <a:lstStyle/>
          <a:p>
            <a:fld id="{8AA7AB85-E425-8940-87D5-D86FA39F7CFE}" type="slidenum">
              <a:rPr lang="de-DE" smtClean="0"/>
              <a:t>‹Nr.›</a:t>
            </a:fld>
            <a:endParaRPr lang="de-DE"/>
          </a:p>
        </p:txBody>
      </p:sp>
    </p:spTree>
    <p:extLst>
      <p:ext uri="{BB962C8B-B14F-4D97-AF65-F5344CB8AC3E}">
        <p14:creationId xmlns:p14="http://schemas.microsoft.com/office/powerpoint/2010/main" val="3482172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r>
              <a:rPr lang="de-DE" smtClean="0"/>
              <a:t>Berlin, 14. März 2018</a:t>
            </a:r>
            <a:endParaRPr lang="de-DE"/>
          </a:p>
        </p:txBody>
      </p:sp>
      <p:sp>
        <p:nvSpPr>
          <p:cNvPr id="6" name="Fußzeilenplatzhalter 5"/>
          <p:cNvSpPr>
            <a:spLocks noGrp="1"/>
          </p:cNvSpPr>
          <p:nvPr>
            <p:ph type="ftr" sz="quarter" idx="11"/>
          </p:nvPr>
        </p:nvSpPr>
        <p:spPr/>
        <p:txBody>
          <a:bodyPr/>
          <a:lstStyle/>
          <a:p>
            <a:r>
              <a:rPr lang="de-DE" smtClean="0"/>
              <a:t>OrphaCoach – Thomas Bantzhaff</a:t>
            </a:r>
            <a:endParaRPr lang="de-DE"/>
          </a:p>
        </p:txBody>
      </p:sp>
      <p:sp>
        <p:nvSpPr>
          <p:cNvPr id="7" name="Foliennummernplatzhalter 6"/>
          <p:cNvSpPr>
            <a:spLocks noGrp="1"/>
          </p:cNvSpPr>
          <p:nvPr>
            <p:ph type="sldNum" sz="quarter" idx="12"/>
          </p:nvPr>
        </p:nvSpPr>
        <p:spPr/>
        <p:txBody>
          <a:bodyPr/>
          <a:lstStyle/>
          <a:p>
            <a:fld id="{8AA7AB85-E425-8940-87D5-D86FA39F7CFE}" type="slidenum">
              <a:rPr lang="de-DE" smtClean="0"/>
              <a:t>‹Nr.›</a:t>
            </a:fld>
            <a:endParaRPr lang="de-DE"/>
          </a:p>
        </p:txBody>
      </p:sp>
    </p:spTree>
    <p:extLst>
      <p:ext uri="{BB962C8B-B14F-4D97-AF65-F5344CB8AC3E}">
        <p14:creationId xmlns:p14="http://schemas.microsoft.com/office/powerpoint/2010/main" val="40222507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a:solidFill>
                  <a:schemeClr val="tx1">
                    <a:lumMod val="95000"/>
                    <a:lumOff val="5000"/>
                  </a:schemeClr>
                </a:solidFill>
                <a:latin typeface="TheSans Plain"/>
                <a:cs typeface="TheSans Plain"/>
              </a:defRPr>
            </a:lvl1pPr>
          </a:lstStyle>
          <a:p>
            <a:r>
              <a:rPr lang="de-DE" dirty="0" smtClean="0"/>
              <a:t>Berlin, 14. März 2018</a:t>
            </a:r>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rgbClr val="0D0D0D"/>
                </a:solidFill>
                <a:latin typeface="TheSans Plain"/>
                <a:cs typeface="TheSans Plain"/>
              </a:defRPr>
            </a:lvl1pPr>
          </a:lstStyle>
          <a:p>
            <a:r>
              <a:rPr lang="de-DE" dirty="0" smtClean="0"/>
              <a:t>OrphaCoach </a:t>
            </a:r>
            <a:r>
              <a:rPr lang="mr-IN" dirty="0" smtClean="0"/>
              <a:t>–</a:t>
            </a:r>
            <a:r>
              <a:rPr lang="de-DE" dirty="0" smtClean="0"/>
              <a:t> Thomas Bantzhaff</a:t>
            </a:r>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100">
                <a:solidFill>
                  <a:srgbClr val="0D0D0D"/>
                </a:solidFill>
                <a:latin typeface="TheSans Plain"/>
                <a:cs typeface="TheSans Plain"/>
              </a:defRPr>
            </a:lvl1pPr>
          </a:lstStyle>
          <a:p>
            <a:r>
              <a:rPr lang="de-DE" dirty="0" smtClean="0"/>
              <a:t>Fachtagung Selbsthilfe inklusiv</a:t>
            </a:r>
            <a:endParaRPr lang="de-DE" dirty="0"/>
          </a:p>
        </p:txBody>
      </p:sp>
      <p:cxnSp>
        <p:nvCxnSpPr>
          <p:cNvPr id="7" name="Gerade Verbindung 6"/>
          <p:cNvCxnSpPr/>
          <p:nvPr userDrawn="1"/>
        </p:nvCxnSpPr>
        <p:spPr>
          <a:xfrm>
            <a:off x="457200" y="6234252"/>
            <a:ext cx="8229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7040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457200" rtl="0" eaLnBrk="1" latinLnBrk="0" hangingPunct="1">
        <a:spcBef>
          <a:spcPct val="0"/>
        </a:spcBef>
        <a:buNone/>
        <a:defRPr sz="3600" kern="1200">
          <a:solidFill>
            <a:schemeClr val="tx1"/>
          </a:solidFill>
          <a:latin typeface="TheSans Plain"/>
          <a:ea typeface="+mj-ea"/>
          <a:cs typeface="TheSans Plai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heSans Plain"/>
          <a:ea typeface="+mn-ea"/>
          <a:cs typeface="TheSans Plain"/>
        </a:defRPr>
      </a:lvl1pPr>
      <a:lvl2pPr marL="742950" indent="-285750" algn="l" defTabSz="457200" rtl="0" eaLnBrk="1" latinLnBrk="0" hangingPunct="1">
        <a:spcBef>
          <a:spcPct val="20000"/>
        </a:spcBef>
        <a:buFont typeface="Arial"/>
        <a:buChar char="–"/>
        <a:defRPr sz="2800" kern="1200">
          <a:solidFill>
            <a:schemeClr val="tx1"/>
          </a:solidFill>
          <a:latin typeface="TheSans Plain"/>
          <a:ea typeface="+mn-ea"/>
          <a:cs typeface="TheSans Plain"/>
        </a:defRPr>
      </a:lvl2pPr>
      <a:lvl3pPr marL="1143000" indent="-228600" algn="l" defTabSz="457200" rtl="0" eaLnBrk="1" latinLnBrk="0" hangingPunct="1">
        <a:spcBef>
          <a:spcPct val="20000"/>
        </a:spcBef>
        <a:buFont typeface="Arial"/>
        <a:buChar char="•"/>
        <a:defRPr sz="2400" kern="1200">
          <a:solidFill>
            <a:schemeClr val="tx1"/>
          </a:solidFill>
          <a:latin typeface="TheSans Plain"/>
          <a:ea typeface="+mn-ea"/>
          <a:cs typeface="TheSans Plain"/>
        </a:defRPr>
      </a:lvl3pPr>
      <a:lvl4pPr marL="1600200" indent="-228600" algn="l" defTabSz="457200" rtl="0" eaLnBrk="1" latinLnBrk="0" hangingPunct="1">
        <a:spcBef>
          <a:spcPct val="20000"/>
        </a:spcBef>
        <a:buFont typeface="Arial"/>
        <a:buChar char="–"/>
        <a:defRPr sz="2000" kern="1200">
          <a:solidFill>
            <a:schemeClr val="tx1"/>
          </a:solidFill>
          <a:latin typeface="TheSans Plain"/>
          <a:ea typeface="+mn-ea"/>
          <a:cs typeface="TheSans Plain"/>
        </a:defRPr>
      </a:lvl4pPr>
      <a:lvl5pPr marL="2057400" indent="-228600" algn="l" defTabSz="457200" rtl="0" eaLnBrk="1" latinLnBrk="0" hangingPunct="1">
        <a:spcBef>
          <a:spcPct val="20000"/>
        </a:spcBef>
        <a:buFont typeface="Arial"/>
        <a:buChar char="»"/>
        <a:defRPr sz="2000" kern="1200">
          <a:solidFill>
            <a:schemeClr val="tx1"/>
          </a:solidFill>
          <a:latin typeface="TheSans Plain"/>
          <a:ea typeface="+mn-ea"/>
          <a:cs typeface="TheSans Plai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png"/><Relationship Id="rId6"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1" Type="http://schemas.openxmlformats.org/officeDocument/2006/relationships/hyperlink" Target="https://pixabay.com/de/users/geralt-9301/" TargetMode="External"/><Relationship Id="rId12" Type="http://schemas.openxmlformats.org/officeDocument/2006/relationships/hyperlink" Target="https://pixabay.com/de/users/Free-Photos-242387/" TargetMode="External"/><Relationship Id="rId13" Type="http://schemas.openxmlformats.org/officeDocument/2006/relationships/hyperlink" Target="https://pixabay.com/de/users/RobinHiggins-1321953/" TargetMode="External"/><Relationship Id="rId14" Type="http://schemas.openxmlformats.org/officeDocument/2006/relationships/hyperlink" Target="https://pixabay.com/de/users/Ricinator-3282802/" TargetMode="External"/><Relationship Id="rId15" Type="http://schemas.openxmlformats.org/officeDocument/2006/relationships/hyperlink" Target="https://pixabay.com/de/users/elbonino-252332/" TargetMode="External"/><Relationship Id="rId16" Type="http://schemas.openxmlformats.org/officeDocument/2006/relationships/hyperlink" Target="https://pixabay.com/de/users/MikesPhotos-1860391/" TargetMode="External"/><Relationship Id="rId17" Type="http://schemas.openxmlformats.org/officeDocument/2006/relationships/hyperlink" Target="https://pixabay.com/de/users/kbhall17-25713/" TargetMode="External"/><Relationship Id="rId1" Type="http://schemas.openxmlformats.org/officeDocument/2006/relationships/slideLayout" Target="../slideLayouts/slideLayout2.xml"/><Relationship Id="rId2" Type="http://schemas.openxmlformats.org/officeDocument/2006/relationships/hyperlink" Target="https://www.canstockphoto.de/kadosafia/" TargetMode="External"/><Relationship Id="rId3" Type="http://schemas.openxmlformats.org/officeDocument/2006/relationships/hyperlink" Target="https://www.canstockphoto.de/kawing921/" TargetMode="External"/><Relationship Id="rId4" Type="http://schemas.openxmlformats.org/officeDocument/2006/relationships/hyperlink" Target="https://www.canstockphoto.de/marilyna/" TargetMode="External"/><Relationship Id="rId5" Type="http://schemas.openxmlformats.org/officeDocument/2006/relationships/hyperlink" Target="https://www.canstockphoto.de/zhudifeng/" TargetMode="External"/><Relationship Id="rId6" Type="http://schemas.openxmlformats.org/officeDocument/2006/relationships/hyperlink" Target="https://www.canstockphoto.de/Gilmanshin/" TargetMode="External"/><Relationship Id="rId7" Type="http://schemas.openxmlformats.org/officeDocument/2006/relationships/hyperlink" Target="https://www.canstockphoto.de/kivitimof/" TargetMode="External"/><Relationship Id="rId8" Type="http://schemas.openxmlformats.org/officeDocument/2006/relationships/hyperlink" Target="https://www.canstockphoto.de/4774344sean/" TargetMode="External"/><Relationship Id="rId9" Type="http://schemas.openxmlformats.org/officeDocument/2006/relationships/hyperlink" Target="https://www.canstockphoto.de/DenBoma/" TargetMode="External"/><Relationship Id="rId10" Type="http://schemas.openxmlformats.org/officeDocument/2006/relationships/hyperlink" Target="https://pixabay.com/de/users/DanielCubas-60435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759163"/>
            <a:ext cx="7772400" cy="1470025"/>
          </a:xfrm>
        </p:spPr>
        <p:txBody>
          <a:bodyPr/>
          <a:lstStyle/>
          <a:p>
            <a:pPr algn="ctr"/>
            <a:r>
              <a:rPr lang="de-DE" b="1" dirty="0" smtClean="0"/>
              <a:t>Selbsthilfe wird inklusiv</a:t>
            </a:r>
            <a:endParaRPr lang="de-DE" b="1" dirty="0"/>
          </a:p>
        </p:txBody>
      </p:sp>
      <p:sp>
        <p:nvSpPr>
          <p:cNvPr id="3" name="Untertitel 2"/>
          <p:cNvSpPr>
            <a:spLocks noGrp="1"/>
          </p:cNvSpPr>
          <p:nvPr>
            <p:ph type="subTitle" idx="1"/>
          </p:nvPr>
        </p:nvSpPr>
        <p:spPr>
          <a:xfrm>
            <a:off x="391801" y="2514938"/>
            <a:ext cx="8360398" cy="1752600"/>
          </a:xfrm>
        </p:spPr>
        <p:txBody>
          <a:bodyPr>
            <a:normAutofit/>
          </a:bodyPr>
          <a:lstStyle/>
          <a:p>
            <a:r>
              <a:rPr lang="de-DE" dirty="0" err="1" smtClean="0">
                <a:solidFill>
                  <a:srgbClr val="000000"/>
                </a:solidFill>
              </a:rPr>
              <a:t>Fachtag</a:t>
            </a:r>
            <a:r>
              <a:rPr lang="de-DE" dirty="0" smtClean="0">
                <a:solidFill>
                  <a:srgbClr val="000000"/>
                </a:solidFill>
              </a:rPr>
              <a:t> der</a:t>
            </a:r>
          </a:p>
          <a:p>
            <a:r>
              <a:rPr lang="de-DE" dirty="0" smtClean="0">
                <a:solidFill>
                  <a:srgbClr val="000000"/>
                </a:solidFill>
              </a:rPr>
              <a:t>Landesvereinigung Selbsthilfe Berlin e.V.</a:t>
            </a:r>
          </a:p>
          <a:p>
            <a:r>
              <a:rPr lang="de-DE" dirty="0" smtClean="0">
                <a:solidFill>
                  <a:srgbClr val="000000"/>
                </a:solidFill>
              </a:rPr>
              <a:t>14.03.2018 </a:t>
            </a:r>
            <a:endParaRPr lang="de-DE" dirty="0">
              <a:solidFill>
                <a:srgbClr val="000000"/>
              </a:solidFill>
            </a:endParaRPr>
          </a:p>
        </p:txBody>
      </p:sp>
      <p:sp>
        <p:nvSpPr>
          <p:cNvPr id="4" name="Untertitel 2"/>
          <p:cNvSpPr txBox="1">
            <a:spLocks/>
          </p:cNvSpPr>
          <p:nvPr/>
        </p:nvSpPr>
        <p:spPr>
          <a:xfrm>
            <a:off x="391801" y="4910874"/>
            <a:ext cx="8360398" cy="157229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Kefa"/>
                <a:ea typeface="+mn-ea"/>
                <a:cs typeface="Kefa"/>
              </a:defRPr>
            </a:lvl1pPr>
            <a:lvl2pPr marL="457200" indent="0" algn="ctr" defTabSz="457200" rtl="0" eaLnBrk="1" latinLnBrk="0" hangingPunct="1">
              <a:spcBef>
                <a:spcPct val="20000"/>
              </a:spcBef>
              <a:buFont typeface="Arial"/>
              <a:buNone/>
              <a:defRPr sz="2800" kern="1200">
                <a:solidFill>
                  <a:schemeClr val="tx1">
                    <a:tint val="75000"/>
                  </a:schemeClr>
                </a:solidFill>
                <a:latin typeface="Kefa"/>
                <a:ea typeface="+mn-ea"/>
                <a:cs typeface="Kefa"/>
              </a:defRPr>
            </a:lvl2pPr>
            <a:lvl3pPr marL="914400" indent="0" algn="ctr" defTabSz="457200" rtl="0" eaLnBrk="1" latinLnBrk="0" hangingPunct="1">
              <a:spcBef>
                <a:spcPct val="20000"/>
              </a:spcBef>
              <a:buFont typeface="Arial"/>
              <a:buNone/>
              <a:defRPr sz="2400" kern="1200">
                <a:solidFill>
                  <a:schemeClr val="tx1">
                    <a:tint val="75000"/>
                  </a:schemeClr>
                </a:solidFill>
                <a:latin typeface="Kefa"/>
                <a:ea typeface="+mn-ea"/>
                <a:cs typeface="Kefa"/>
              </a:defRPr>
            </a:lvl3pPr>
            <a:lvl4pPr marL="1371600" indent="0" algn="ctr" defTabSz="457200" rtl="0" eaLnBrk="1" latinLnBrk="0" hangingPunct="1">
              <a:spcBef>
                <a:spcPct val="20000"/>
              </a:spcBef>
              <a:buFont typeface="Arial"/>
              <a:buNone/>
              <a:defRPr sz="2000" kern="1200">
                <a:solidFill>
                  <a:schemeClr val="tx1">
                    <a:tint val="75000"/>
                  </a:schemeClr>
                </a:solidFill>
                <a:latin typeface="Kefa"/>
                <a:ea typeface="+mn-ea"/>
                <a:cs typeface="Kefa"/>
              </a:defRPr>
            </a:lvl4pPr>
            <a:lvl5pPr marL="1828800" indent="0" algn="ctr" defTabSz="457200" rtl="0" eaLnBrk="1" latinLnBrk="0" hangingPunct="1">
              <a:spcBef>
                <a:spcPct val="20000"/>
              </a:spcBef>
              <a:buFont typeface="Arial"/>
              <a:buNone/>
              <a:defRPr sz="2000" kern="1200">
                <a:solidFill>
                  <a:schemeClr val="tx1">
                    <a:tint val="75000"/>
                  </a:schemeClr>
                </a:solidFill>
                <a:latin typeface="Kefa"/>
                <a:ea typeface="+mn-ea"/>
                <a:cs typeface="Kef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de-DE" dirty="0" smtClean="0">
                <a:solidFill>
                  <a:srgbClr val="000000"/>
                </a:solidFill>
                <a:latin typeface="TheSans Plain"/>
                <a:cs typeface="TheSans Plain"/>
              </a:rPr>
              <a:t>Rechtliche und Technische Regelwerke aus Perspektive der Selbsthilfe</a:t>
            </a:r>
            <a:endParaRPr lang="de-DE" dirty="0">
              <a:solidFill>
                <a:srgbClr val="000000"/>
              </a:solidFill>
              <a:latin typeface="TheSans Plain"/>
              <a:cs typeface="TheSans Plain"/>
            </a:endParaRPr>
          </a:p>
        </p:txBody>
      </p:sp>
    </p:spTree>
    <p:extLst>
      <p:ext uri="{BB962C8B-B14F-4D97-AF65-F5344CB8AC3E}">
        <p14:creationId xmlns:p14="http://schemas.microsoft.com/office/powerpoint/2010/main" val="12229171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Bauordnung für Berlin</a:t>
            </a:r>
            <a:endParaRPr lang="de-DE" dirty="0"/>
          </a:p>
        </p:txBody>
      </p:sp>
      <p:sp>
        <p:nvSpPr>
          <p:cNvPr id="3" name="Inhaltsplatzhalter 2"/>
          <p:cNvSpPr>
            <a:spLocks noGrp="1"/>
          </p:cNvSpPr>
          <p:nvPr>
            <p:ph idx="1"/>
          </p:nvPr>
        </p:nvSpPr>
        <p:spPr>
          <a:xfrm>
            <a:off x="457200" y="1334144"/>
            <a:ext cx="8229600" cy="4922778"/>
          </a:xfrm>
        </p:spPr>
        <p:txBody>
          <a:bodyPr>
            <a:noAutofit/>
          </a:bodyPr>
          <a:lstStyle/>
          <a:p>
            <a:pPr marL="0" indent="0">
              <a:buNone/>
            </a:pPr>
            <a:r>
              <a:rPr lang="de-DE" sz="2000" dirty="0" smtClean="0"/>
              <a:t>Für uns relevant: </a:t>
            </a:r>
            <a:r>
              <a:rPr lang="de-DE" sz="2000" dirty="0" err="1" smtClean="0"/>
              <a:t>BauO</a:t>
            </a:r>
            <a:r>
              <a:rPr lang="de-DE" sz="2000" dirty="0" smtClean="0"/>
              <a:t> </a:t>
            </a:r>
            <a:r>
              <a:rPr lang="de-DE" sz="2000" dirty="0" err="1" smtClean="0"/>
              <a:t>Bln</a:t>
            </a:r>
            <a:r>
              <a:rPr lang="de-DE" sz="2000" dirty="0" smtClean="0"/>
              <a:t> §50 Barrierefreies Bauen</a:t>
            </a:r>
          </a:p>
          <a:p>
            <a:pPr marL="0" indent="0">
              <a:buNone/>
            </a:pPr>
            <a:endParaRPr lang="de-DE" sz="2000" dirty="0">
              <a:latin typeface="TheSans Plain"/>
              <a:cs typeface="TheSans Plain"/>
            </a:endParaRPr>
          </a:p>
          <a:p>
            <a:pPr marL="0" indent="0">
              <a:buNone/>
            </a:pPr>
            <a:r>
              <a:rPr lang="de-DE" sz="2000" dirty="0">
                <a:latin typeface="TheSans Plain"/>
                <a:cs typeface="TheSans Plain"/>
              </a:rPr>
              <a:t>(2) </a:t>
            </a:r>
            <a:r>
              <a:rPr lang="de-DE" sz="2000" baseline="30000" dirty="0">
                <a:latin typeface="TheSans Plain"/>
                <a:cs typeface="TheSans Plain"/>
              </a:rPr>
              <a:t>1</a:t>
            </a:r>
            <a:r>
              <a:rPr lang="de-DE" sz="2000" dirty="0">
                <a:latin typeface="TheSans Plain"/>
                <a:cs typeface="TheSans Plain"/>
              </a:rPr>
              <a:t>Bauliche Anlagen, </a:t>
            </a:r>
            <a:r>
              <a:rPr lang="de-DE" sz="2000" b="1" dirty="0">
                <a:latin typeface="TheSans Plain"/>
                <a:cs typeface="TheSans Plain"/>
              </a:rPr>
              <a:t>die </a:t>
            </a:r>
            <a:r>
              <a:rPr lang="de-DE" sz="2000" b="1" dirty="0" smtClean="0">
                <a:latin typeface="TheSans Plain"/>
                <a:cs typeface="TheSans Plain"/>
              </a:rPr>
              <a:t>öffentlich zugänglich </a:t>
            </a:r>
            <a:r>
              <a:rPr lang="de-DE" sz="2000" dirty="0">
                <a:latin typeface="TheSans Plain"/>
                <a:cs typeface="TheSans Plain"/>
              </a:rPr>
              <a:t>sind, </a:t>
            </a:r>
            <a:r>
              <a:rPr lang="de-DE" sz="2000" dirty="0" smtClean="0">
                <a:latin typeface="TheSans Plain"/>
                <a:cs typeface="TheSans Plain"/>
              </a:rPr>
              <a:t>müssen </a:t>
            </a:r>
            <a:r>
              <a:rPr lang="de-DE" sz="2000" dirty="0">
                <a:latin typeface="TheSans Plain"/>
                <a:cs typeface="TheSans Plain"/>
              </a:rPr>
              <a:t>in den dem </a:t>
            </a:r>
            <a:r>
              <a:rPr lang="de-DE" sz="2000" b="1" dirty="0">
                <a:latin typeface="TheSans Plain"/>
                <a:cs typeface="TheSans Plain"/>
              </a:rPr>
              <a:t>allgemeinen </a:t>
            </a:r>
            <a:r>
              <a:rPr lang="de-DE" sz="2000" b="1" dirty="0" smtClean="0">
                <a:latin typeface="TheSans Plain"/>
                <a:cs typeface="TheSans Plain"/>
              </a:rPr>
              <a:t>Besucher</a:t>
            </a:r>
            <a:r>
              <a:rPr lang="de-DE" sz="2000" b="1" dirty="0">
                <a:latin typeface="TheSans Plain"/>
                <a:cs typeface="TheSans Plain"/>
              </a:rPr>
              <a:t>- und Benutzerverkehr dienenden Teilen</a:t>
            </a:r>
            <a:r>
              <a:rPr lang="de-DE" sz="2000" dirty="0">
                <a:latin typeface="TheSans Plain"/>
                <a:cs typeface="TheSans Plain"/>
              </a:rPr>
              <a:t> barrierefrei sein. </a:t>
            </a:r>
            <a:r>
              <a:rPr lang="de-DE" sz="2000" baseline="30000" dirty="0">
                <a:latin typeface="TheSans Plain"/>
                <a:cs typeface="TheSans Plain"/>
              </a:rPr>
              <a:t>2</a:t>
            </a:r>
            <a:r>
              <a:rPr lang="de-DE" sz="2000" dirty="0">
                <a:latin typeface="TheSans Plain"/>
                <a:cs typeface="TheSans Plain"/>
              </a:rPr>
              <a:t>Dies gilt insbesondere </a:t>
            </a:r>
            <a:r>
              <a:rPr lang="de-DE" sz="2000" dirty="0" err="1">
                <a:latin typeface="TheSans Plain"/>
                <a:cs typeface="TheSans Plain"/>
              </a:rPr>
              <a:t>für</a:t>
            </a:r>
            <a:r>
              <a:rPr lang="de-DE" sz="2000" dirty="0">
                <a:latin typeface="TheSans Plain"/>
                <a:cs typeface="TheSans Plain"/>
              </a:rPr>
              <a:t> </a:t>
            </a:r>
          </a:p>
          <a:p>
            <a:r>
              <a:rPr lang="de-DE" sz="2000" dirty="0">
                <a:latin typeface="TheSans Plain"/>
                <a:cs typeface="TheSans Plain"/>
              </a:rPr>
              <a:t>Einrichtungen der Kultur und des Bildungswesens, </a:t>
            </a:r>
          </a:p>
          <a:p>
            <a:r>
              <a:rPr lang="de-DE" sz="2000" dirty="0">
                <a:latin typeface="TheSans Plain"/>
                <a:cs typeface="TheSans Plain"/>
              </a:rPr>
              <a:t>Sport- und </a:t>
            </a:r>
            <a:r>
              <a:rPr lang="de-DE" sz="2000" dirty="0" err="1">
                <a:latin typeface="TheSans Plain"/>
                <a:cs typeface="TheSans Plain"/>
              </a:rPr>
              <a:t>Freizeitstätten</a:t>
            </a:r>
            <a:r>
              <a:rPr lang="de-DE" sz="2000" dirty="0">
                <a:latin typeface="TheSans Plain"/>
                <a:cs typeface="TheSans Plain"/>
              </a:rPr>
              <a:t>, </a:t>
            </a:r>
          </a:p>
          <a:p>
            <a:r>
              <a:rPr lang="de-DE" sz="2000" dirty="0">
                <a:latin typeface="TheSans Plain"/>
                <a:cs typeface="TheSans Plain"/>
              </a:rPr>
              <a:t>Einrichtungen des Gesundheitswesens, </a:t>
            </a:r>
          </a:p>
          <a:p>
            <a:r>
              <a:rPr lang="de-DE" sz="2000" dirty="0" err="1">
                <a:latin typeface="TheSans Plain"/>
                <a:cs typeface="TheSans Plain"/>
              </a:rPr>
              <a:t>Büro</a:t>
            </a:r>
            <a:r>
              <a:rPr lang="de-DE" sz="2000" dirty="0">
                <a:latin typeface="TheSans Plain"/>
                <a:cs typeface="TheSans Plain"/>
              </a:rPr>
              <a:t>-, Verwaltungs- und </a:t>
            </a:r>
            <a:r>
              <a:rPr lang="de-DE" sz="2000" dirty="0" err="1">
                <a:latin typeface="TheSans Plain"/>
                <a:cs typeface="TheSans Plain"/>
              </a:rPr>
              <a:t>Gerichtsgebäude</a:t>
            </a:r>
            <a:r>
              <a:rPr lang="de-DE" sz="2000" dirty="0">
                <a:latin typeface="TheSans Plain"/>
                <a:cs typeface="TheSans Plain"/>
              </a:rPr>
              <a:t>, </a:t>
            </a:r>
          </a:p>
          <a:p>
            <a:r>
              <a:rPr lang="de-DE" sz="2000" dirty="0">
                <a:latin typeface="TheSans Plain"/>
                <a:cs typeface="TheSans Plain"/>
              </a:rPr>
              <a:t>Verkaufs-, Gast- und </a:t>
            </a:r>
            <a:r>
              <a:rPr lang="de-DE" sz="2000" dirty="0" err="1">
                <a:latin typeface="TheSans Plain"/>
                <a:cs typeface="TheSans Plain"/>
              </a:rPr>
              <a:t>Beherbergungsstätten</a:t>
            </a:r>
            <a:r>
              <a:rPr lang="de-DE" sz="2000" dirty="0">
                <a:latin typeface="TheSans Plain"/>
                <a:cs typeface="TheSans Plain"/>
              </a:rPr>
              <a:t>, </a:t>
            </a:r>
          </a:p>
          <a:p>
            <a:r>
              <a:rPr lang="de-DE" sz="2000" dirty="0" err="1">
                <a:latin typeface="TheSans Plain"/>
                <a:cs typeface="TheSans Plain"/>
              </a:rPr>
              <a:t>Stellplätze</a:t>
            </a:r>
            <a:r>
              <a:rPr lang="de-DE" sz="2000" dirty="0">
                <a:latin typeface="TheSans Plain"/>
                <a:cs typeface="TheSans Plain"/>
              </a:rPr>
              <a:t>, Garagen und Toilettenanlagen. </a:t>
            </a:r>
          </a:p>
          <a:p>
            <a:r>
              <a:rPr lang="de-DE" sz="2000" baseline="30000" dirty="0">
                <a:latin typeface="TheSans Plain"/>
                <a:cs typeface="TheSans Plain"/>
              </a:rPr>
              <a:t>3</a:t>
            </a:r>
            <a:r>
              <a:rPr lang="de-DE" sz="2000" dirty="0">
                <a:latin typeface="TheSans Plain"/>
                <a:cs typeface="TheSans Plain"/>
              </a:rPr>
              <a:t>Für die </a:t>
            </a:r>
            <a:r>
              <a:rPr lang="de-DE" sz="2000" u="sng" dirty="0">
                <a:latin typeface="TheSans Plain"/>
                <a:cs typeface="TheSans Plain"/>
              </a:rPr>
              <a:t>der zweckentsprechenden Nutzung </a:t>
            </a:r>
            <a:r>
              <a:rPr lang="de-DE" sz="2000" dirty="0">
                <a:latin typeface="TheSans Plain"/>
                <a:cs typeface="TheSans Plain"/>
              </a:rPr>
              <a:t>dienenden </a:t>
            </a:r>
            <a:r>
              <a:rPr lang="de-DE" sz="2000" dirty="0" err="1">
                <a:latin typeface="TheSans Plain"/>
                <a:cs typeface="TheSans Plain"/>
              </a:rPr>
              <a:t>Räume</a:t>
            </a:r>
            <a:r>
              <a:rPr lang="de-DE" sz="2000" dirty="0">
                <a:latin typeface="TheSans Plain"/>
                <a:cs typeface="TheSans Plain"/>
              </a:rPr>
              <a:t> und Anlagen </a:t>
            </a:r>
            <a:r>
              <a:rPr lang="de-DE" sz="2000" b="1" dirty="0" err="1">
                <a:latin typeface="TheSans Plain"/>
                <a:cs typeface="TheSans Plain"/>
              </a:rPr>
              <a:t>genügt</a:t>
            </a:r>
            <a:r>
              <a:rPr lang="de-DE" sz="2000" b="1" dirty="0">
                <a:latin typeface="TheSans Plain"/>
                <a:cs typeface="TheSans Plain"/>
              </a:rPr>
              <a:t> es, wenn sie in dem erforderlichen Umfang barrierefrei sind</a:t>
            </a:r>
            <a:r>
              <a:rPr lang="de-DE" sz="2000" dirty="0">
                <a:latin typeface="TheSans Plain"/>
                <a:cs typeface="TheSans Plain"/>
              </a:rPr>
              <a:t>. </a:t>
            </a:r>
          </a:p>
          <a:p>
            <a:pPr marL="0" indent="0">
              <a:buNone/>
            </a:pPr>
            <a:endParaRPr lang="de-DE" sz="2000" dirty="0" smtClean="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987296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Bauordnung für Berlin</a:t>
            </a:r>
            <a:endParaRPr lang="de-DE" dirty="0"/>
          </a:p>
        </p:txBody>
      </p:sp>
      <p:sp>
        <p:nvSpPr>
          <p:cNvPr id="3" name="Inhaltsplatzhalter 2"/>
          <p:cNvSpPr>
            <a:spLocks noGrp="1"/>
          </p:cNvSpPr>
          <p:nvPr>
            <p:ph idx="1"/>
          </p:nvPr>
        </p:nvSpPr>
        <p:spPr>
          <a:xfrm>
            <a:off x="457200" y="1334144"/>
            <a:ext cx="8229600" cy="4922778"/>
          </a:xfrm>
        </p:spPr>
        <p:txBody>
          <a:bodyPr>
            <a:noAutofit/>
          </a:bodyPr>
          <a:lstStyle/>
          <a:p>
            <a:pPr marL="0" indent="0">
              <a:buNone/>
            </a:pPr>
            <a:r>
              <a:rPr lang="de-DE" sz="2000" dirty="0" smtClean="0"/>
              <a:t>Für uns relevant: </a:t>
            </a:r>
            <a:r>
              <a:rPr lang="de-DE" sz="2000" dirty="0" err="1" smtClean="0"/>
              <a:t>BauO</a:t>
            </a:r>
            <a:r>
              <a:rPr lang="de-DE" sz="2000" dirty="0" smtClean="0"/>
              <a:t> </a:t>
            </a:r>
            <a:r>
              <a:rPr lang="de-DE" sz="2000" dirty="0" err="1" smtClean="0"/>
              <a:t>Bln</a:t>
            </a:r>
            <a:r>
              <a:rPr lang="de-DE" sz="2000" dirty="0" smtClean="0"/>
              <a:t> §50 Barrierefreies Bauen</a:t>
            </a:r>
          </a:p>
          <a:p>
            <a:pPr marL="0" indent="0">
              <a:buNone/>
            </a:pPr>
            <a:endParaRPr lang="de-DE" sz="2000" dirty="0">
              <a:latin typeface="TheSans Plain"/>
              <a:cs typeface="TheSans Plain"/>
            </a:endParaRPr>
          </a:p>
          <a:p>
            <a:pPr marL="0" indent="0">
              <a:buNone/>
            </a:pPr>
            <a:r>
              <a:rPr lang="de-DE" sz="2000" dirty="0">
                <a:latin typeface="TheSans Plain"/>
                <a:cs typeface="TheSans Plain"/>
              </a:rPr>
              <a:t>(3) </a:t>
            </a:r>
            <a:r>
              <a:rPr lang="de-DE" sz="2000" baseline="30000" dirty="0">
                <a:latin typeface="TheSans Plain"/>
                <a:cs typeface="TheSans Plain"/>
              </a:rPr>
              <a:t>1</a:t>
            </a:r>
            <a:r>
              <a:rPr lang="de-DE" sz="2000" dirty="0">
                <a:latin typeface="TheSans Plain"/>
                <a:cs typeface="TheSans Plain"/>
              </a:rPr>
              <a:t>Bauliche Anlagen nach Absatz 2 </a:t>
            </a:r>
            <a:r>
              <a:rPr lang="de-DE" sz="2000" dirty="0" smtClean="0">
                <a:latin typeface="TheSans Plain"/>
                <a:cs typeface="TheSans Plain"/>
              </a:rPr>
              <a:t>müssen </a:t>
            </a:r>
            <a:r>
              <a:rPr lang="de-DE" sz="2000" dirty="0">
                <a:latin typeface="TheSans Plain"/>
                <a:cs typeface="TheSans Plain"/>
              </a:rPr>
              <a:t>durch einen Hauptzugang mit einer lichten Durchgangsbreite von mindestens 0,90 m stufenlos erreichbar sein. </a:t>
            </a:r>
            <a:r>
              <a:rPr lang="de-DE" sz="2000" baseline="30000" dirty="0">
                <a:latin typeface="TheSans Plain"/>
                <a:cs typeface="TheSans Plain"/>
              </a:rPr>
              <a:t>2</a:t>
            </a:r>
            <a:r>
              <a:rPr lang="de-DE" sz="2000" dirty="0">
                <a:latin typeface="TheSans Plain"/>
                <a:cs typeface="TheSans Plain"/>
              </a:rPr>
              <a:t>Vor </a:t>
            </a:r>
            <a:r>
              <a:rPr lang="de-DE" sz="2000" dirty="0" err="1">
                <a:latin typeface="TheSans Plain"/>
                <a:cs typeface="TheSans Plain"/>
              </a:rPr>
              <a:t>Türen</a:t>
            </a:r>
            <a:r>
              <a:rPr lang="de-DE" sz="2000" dirty="0">
                <a:latin typeface="TheSans Plain"/>
                <a:cs typeface="TheSans Plain"/>
              </a:rPr>
              <a:t> muss eine ausreichende </a:t>
            </a:r>
            <a:r>
              <a:rPr lang="de-DE" sz="2000" dirty="0" err="1">
                <a:latin typeface="TheSans Plain"/>
                <a:cs typeface="TheSans Plain"/>
              </a:rPr>
              <a:t>Bewegungsfläche</a:t>
            </a:r>
            <a:r>
              <a:rPr lang="de-DE" sz="2000" dirty="0">
                <a:latin typeface="TheSans Plain"/>
                <a:cs typeface="TheSans Plain"/>
              </a:rPr>
              <a:t> vorhanden sein. </a:t>
            </a:r>
            <a:r>
              <a:rPr lang="de-DE" sz="2000" baseline="30000" dirty="0">
                <a:latin typeface="TheSans Plain"/>
                <a:cs typeface="TheSans Plain"/>
              </a:rPr>
              <a:t>3</a:t>
            </a:r>
            <a:r>
              <a:rPr lang="de-DE" sz="2000" dirty="0">
                <a:latin typeface="TheSans Plain"/>
                <a:cs typeface="TheSans Plain"/>
              </a:rPr>
              <a:t>Rampen </a:t>
            </a:r>
            <a:r>
              <a:rPr lang="de-DE" sz="2000" dirty="0" err="1">
                <a:latin typeface="TheSans Plain"/>
                <a:cs typeface="TheSans Plain"/>
              </a:rPr>
              <a:t>dürfen</a:t>
            </a:r>
            <a:r>
              <a:rPr lang="de-DE" sz="2000" dirty="0">
                <a:latin typeface="TheSans Plain"/>
                <a:cs typeface="TheSans Plain"/>
              </a:rPr>
              <a:t> nicht mehr als 6 Prozent geneigt sein; sie </a:t>
            </a:r>
            <a:r>
              <a:rPr lang="de-DE" sz="2000" dirty="0" err="1">
                <a:latin typeface="TheSans Plain"/>
                <a:cs typeface="TheSans Plain"/>
              </a:rPr>
              <a:t>müssen</a:t>
            </a:r>
            <a:r>
              <a:rPr lang="de-DE" sz="2000" dirty="0">
                <a:latin typeface="TheSans Plain"/>
                <a:cs typeface="TheSans Plain"/>
              </a:rPr>
              <a:t> mindestens 1,20 m breit sein und beidseitig einen festen und </a:t>
            </a:r>
            <a:r>
              <a:rPr lang="de-DE" sz="2000" dirty="0" smtClean="0">
                <a:latin typeface="TheSans Plain"/>
                <a:cs typeface="TheSans Plain"/>
              </a:rPr>
              <a:t>griffsicheren </a:t>
            </a:r>
            <a:r>
              <a:rPr lang="de-DE" sz="2000" dirty="0">
                <a:latin typeface="TheSans Plain"/>
                <a:cs typeface="TheSans Plain"/>
              </a:rPr>
              <a:t>Handlauf haben. </a:t>
            </a:r>
            <a:r>
              <a:rPr lang="de-DE" sz="2000" baseline="30000" dirty="0">
                <a:latin typeface="TheSans Plain"/>
                <a:cs typeface="TheSans Plain"/>
              </a:rPr>
              <a:t>4</a:t>
            </a:r>
            <a:r>
              <a:rPr lang="de-DE" sz="2000" dirty="0">
                <a:latin typeface="TheSans Plain"/>
                <a:cs typeface="TheSans Plain"/>
              </a:rPr>
              <a:t>Am Anfang und am Ende jeder Rampe ist ein Podest, alle 6 m ein Zwischenpodest anzuordnen. </a:t>
            </a:r>
            <a:r>
              <a:rPr lang="de-DE" sz="2000" baseline="30000" dirty="0">
                <a:latin typeface="TheSans Plain"/>
                <a:cs typeface="TheSans Plain"/>
              </a:rPr>
              <a:t>5</a:t>
            </a:r>
            <a:r>
              <a:rPr lang="de-DE" sz="2000" dirty="0">
                <a:latin typeface="TheSans Plain"/>
                <a:cs typeface="TheSans Plain"/>
              </a:rPr>
              <a:t>Die Podeste </a:t>
            </a:r>
            <a:r>
              <a:rPr lang="de-DE" sz="2000" dirty="0" err="1">
                <a:latin typeface="TheSans Plain"/>
                <a:cs typeface="TheSans Plain"/>
              </a:rPr>
              <a:t>müssen</a:t>
            </a:r>
            <a:r>
              <a:rPr lang="de-DE" sz="2000" dirty="0">
                <a:latin typeface="TheSans Plain"/>
                <a:cs typeface="TheSans Plain"/>
              </a:rPr>
              <a:t> eine </a:t>
            </a:r>
            <a:r>
              <a:rPr lang="de-DE" sz="2000" dirty="0" err="1">
                <a:latin typeface="TheSans Plain"/>
                <a:cs typeface="TheSans Plain"/>
              </a:rPr>
              <a:t>Länge</a:t>
            </a:r>
            <a:r>
              <a:rPr lang="de-DE" sz="2000" dirty="0">
                <a:latin typeface="TheSans Plain"/>
                <a:cs typeface="TheSans Plain"/>
              </a:rPr>
              <a:t> von mindestens 1,50 m </a:t>
            </a:r>
            <a:r>
              <a:rPr lang="de-DE" sz="2000" dirty="0" smtClean="0">
                <a:latin typeface="TheSans Plain"/>
                <a:cs typeface="TheSans Plain"/>
              </a:rPr>
              <a:t>haben</a:t>
            </a:r>
            <a:r>
              <a:rPr lang="de-DE" sz="2000" dirty="0">
                <a:latin typeface="TheSans Plain"/>
                <a:cs typeface="TheSans Plain"/>
              </a:rPr>
              <a:t>. </a:t>
            </a:r>
            <a:r>
              <a:rPr lang="de-DE" sz="2000" baseline="30000" dirty="0">
                <a:latin typeface="TheSans Plain"/>
                <a:cs typeface="TheSans Plain"/>
              </a:rPr>
              <a:t>6</a:t>
            </a:r>
            <a:r>
              <a:rPr lang="de-DE" sz="2000" dirty="0">
                <a:latin typeface="TheSans Plain"/>
                <a:cs typeface="TheSans Plain"/>
              </a:rPr>
              <a:t>Treppen </a:t>
            </a:r>
            <a:r>
              <a:rPr lang="de-DE" sz="2000" dirty="0" err="1">
                <a:latin typeface="TheSans Plain"/>
                <a:cs typeface="TheSans Plain"/>
              </a:rPr>
              <a:t>müssen</a:t>
            </a:r>
            <a:r>
              <a:rPr lang="de-DE" sz="2000" dirty="0">
                <a:latin typeface="TheSans Plain"/>
                <a:cs typeface="TheSans Plain"/>
              </a:rPr>
              <a:t> an beiden Seiten </a:t>
            </a:r>
            <a:r>
              <a:rPr lang="de-DE" sz="2000" dirty="0" err="1">
                <a:latin typeface="TheSans Plain"/>
                <a:cs typeface="TheSans Plain"/>
              </a:rPr>
              <a:t>Handläufe</a:t>
            </a:r>
            <a:r>
              <a:rPr lang="de-DE" sz="2000" dirty="0">
                <a:latin typeface="TheSans Plain"/>
                <a:cs typeface="TheSans Plain"/>
              </a:rPr>
              <a:t> erhalten, die </a:t>
            </a:r>
            <a:r>
              <a:rPr lang="de-DE" sz="2000" dirty="0" err="1">
                <a:latin typeface="TheSans Plain"/>
                <a:cs typeface="TheSans Plain"/>
              </a:rPr>
              <a:t>über</a:t>
            </a:r>
            <a:r>
              <a:rPr lang="de-DE" sz="2000" dirty="0">
                <a:latin typeface="TheSans Plain"/>
                <a:cs typeface="TheSans Plain"/>
              </a:rPr>
              <a:t> </a:t>
            </a:r>
            <a:r>
              <a:rPr lang="de-DE" sz="2000" dirty="0" err="1">
                <a:latin typeface="TheSans Plain"/>
                <a:cs typeface="TheSans Plain"/>
              </a:rPr>
              <a:t>Treppenabsätze</a:t>
            </a:r>
            <a:r>
              <a:rPr lang="de-DE" sz="2000" dirty="0">
                <a:latin typeface="TheSans Plain"/>
                <a:cs typeface="TheSans Plain"/>
              </a:rPr>
              <a:t> und </a:t>
            </a:r>
            <a:r>
              <a:rPr lang="de-DE" sz="2000" dirty="0" err="1">
                <a:latin typeface="TheSans Plain"/>
                <a:cs typeface="TheSans Plain"/>
              </a:rPr>
              <a:t>Fensteröffnungen</a:t>
            </a:r>
            <a:r>
              <a:rPr lang="de-DE" sz="2000" dirty="0">
                <a:latin typeface="TheSans Plain"/>
                <a:cs typeface="TheSans Plain"/>
              </a:rPr>
              <a:t> sowie </a:t>
            </a:r>
            <a:r>
              <a:rPr lang="de-DE" sz="2000" dirty="0" err="1">
                <a:latin typeface="TheSans Plain"/>
                <a:cs typeface="TheSans Plain"/>
              </a:rPr>
              <a:t>über</a:t>
            </a:r>
            <a:r>
              <a:rPr lang="de-DE" sz="2000" dirty="0">
                <a:latin typeface="TheSans Plain"/>
                <a:cs typeface="TheSans Plain"/>
              </a:rPr>
              <a:t> die letzten Stufen zu </a:t>
            </a:r>
            <a:r>
              <a:rPr lang="de-DE" sz="2000" dirty="0" err="1">
                <a:latin typeface="TheSans Plain"/>
                <a:cs typeface="TheSans Plain"/>
              </a:rPr>
              <a:t>führen</a:t>
            </a:r>
            <a:r>
              <a:rPr lang="de-DE" sz="2000" dirty="0">
                <a:latin typeface="TheSans Plain"/>
                <a:cs typeface="TheSans Plain"/>
              </a:rPr>
              <a:t> sind. </a:t>
            </a:r>
            <a:r>
              <a:rPr lang="de-DE" sz="2000" baseline="30000" dirty="0">
                <a:latin typeface="TheSans Plain"/>
                <a:cs typeface="TheSans Plain"/>
              </a:rPr>
              <a:t>7</a:t>
            </a:r>
            <a:r>
              <a:rPr lang="de-DE" sz="2000" dirty="0">
                <a:latin typeface="TheSans Plain"/>
                <a:cs typeface="TheSans Plain"/>
              </a:rPr>
              <a:t>Die Treppen </a:t>
            </a:r>
            <a:r>
              <a:rPr lang="de-DE" sz="2000" dirty="0" err="1">
                <a:latin typeface="TheSans Plain"/>
                <a:cs typeface="TheSans Plain"/>
              </a:rPr>
              <a:t>müssen</a:t>
            </a:r>
            <a:r>
              <a:rPr lang="de-DE" sz="2000" dirty="0">
                <a:latin typeface="TheSans Plain"/>
                <a:cs typeface="TheSans Plain"/>
              </a:rPr>
              <a:t> </a:t>
            </a:r>
            <a:r>
              <a:rPr lang="de-DE" sz="2000" dirty="0" smtClean="0">
                <a:latin typeface="TheSans Plain"/>
                <a:cs typeface="TheSans Plain"/>
              </a:rPr>
              <a:t>Setzstufen </a:t>
            </a:r>
            <a:r>
              <a:rPr lang="de-DE" sz="2000" dirty="0">
                <a:latin typeface="TheSans Plain"/>
                <a:cs typeface="TheSans Plain"/>
              </a:rPr>
              <a:t>haben. </a:t>
            </a:r>
            <a:r>
              <a:rPr lang="de-DE" sz="2000" baseline="30000" dirty="0">
                <a:latin typeface="TheSans Plain"/>
                <a:cs typeface="TheSans Plain"/>
              </a:rPr>
              <a:t>8</a:t>
            </a:r>
            <a:r>
              <a:rPr lang="de-DE" sz="2000" dirty="0">
                <a:latin typeface="TheSans Plain"/>
                <a:cs typeface="TheSans Plain"/>
              </a:rPr>
              <a:t>Flure </a:t>
            </a:r>
            <a:r>
              <a:rPr lang="de-DE" sz="2000" dirty="0" err="1">
                <a:latin typeface="TheSans Plain"/>
                <a:cs typeface="TheSans Plain"/>
              </a:rPr>
              <a:t>müssen</a:t>
            </a:r>
            <a:r>
              <a:rPr lang="de-DE" sz="2000" dirty="0">
                <a:latin typeface="TheSans Plain"/>
                <a:cs typeface="TheSans Plain"/>
              </a:rPr>
              <a:t> mindestens 1,50 m breit sein. </a:t>
            </a:r>
            <a:r>
              <a:rPr lang="de-DE" sz="2000" baseline="30000" dirty="0">
                <a:latin typeface="TheSans Plain"/>
                <a:cs typeface="TheSans Plain"/>
              </a:rPr>
              <a:t>9</a:t>
            </a:r>
            <a:r>
              <a:rPr lang="de-DE" sz="2000" dirty="0">
                <a:latin typeface="TheSans Plain"/>
                <a:cs typeface="TheSans Plain"/>
              </a:rPr>
              <a:t>Bei der Herstellung von </a:t>
            </a:r>
            <a:r>
              <a:rPr lang="de-DE" sz="2000" dirty="0" err="1" smtClean="0">
                <a:latin typeface="TheSans Plain"/>
                <a:cs typeface="TheSans Plain"/>
              </a:rPr>
              <a:t>Toilettenräumen</a:t>
            </a:r>
            <a:r>
              <a:rPr lang="de-DE" sz="2000" dirty="0" smtClean="0">
                <a:latin typeface="TheSans Plain"/>
                <a:cs typeface="TheSans Plain"/>
              </a:rPr>
              <a:t> </a:t>
            </a:r>
            <a:r>
              <a:rPr lang="de-DE" sz="2000" dirty="0" err="1">
                <a:latin typeface="TheSans Plain"/>
                <a:cs typeface="TheSans Plain"/>
              </a:rPr>
              <a:t>müssen</a:t>
            </a:r>
            <a:r>
              <a:rPr lang="de-DE" sz="2000" dirty="0">
                <a:latin typeface="TheSans Plain"/>
                <a:cs typeface="TheSans Plain"/>
              </a:rPr>
              <a:t> diese in der erforderlichen Anzahl barrierefrei sein; sie sind zu </a:t>
            </a:r>
            <a:r>
              <a:rPr lang="de-DE" sz="2000" dirty="0" smtClean="0">
                <a:latin typeface="TheSans Plain"/>
                <a:cs typeface="TheSans Plain"/>
              </a:rPr>
              <a:t>kennzeichnen</a:t>
            </a:r>
            <a:r>
              <a:rPr lang="de-DE" sz="2000" dirty="0">
                <a:latin typeface="TheSans Plain"/>
                <a:cs typeface="TheSans Plain"/>
              </a:rPr>
              <a:t>. </a:t>
            </a: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12561283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Bauordnung für Berlin</a:t>
            </a:r>
            <a:endParaRPr lang="de-DE" dirty="0"/>
          </a:p>
        </p:txBody>
      </p:sp>
      <p:sp>
        <p:nvSpPr>
          <p:cNvPr id="3" name="Inhaltsplatzhalter 2"/>
          <p:cNvSpPr>
            <a:spLocks noGrp="1"/>
          </p:cNvSpPr>
          <p:nvPr>
            <p:ph idx="1"/>
          </p:nvPr>
        </p:nvSpPr>
        <p:spPr>
          <a:xfrm>
            <a:off x="457200" y="1334144"/>
            <a:ext cx="8229600" cy="4922778"/>
          </a:xfrm>
        </p:spPr>
        <p:txBody>
          <a:bodyPr>
            <a:noAutofit/>
          </a:bodyPr>
          <a:lstStyle/>
          <a:p>
            <a:pPr marL="0" indent="0">
              <a:buNone/>
            </a:pPr>
            <a:r>
              <a:rPr lang="de-DE" sz="2000" dirty="0" smtClean="0"/>
              <a:t>Für uns relevant: </a:t>
            </a:r>
            <a:r>
              <a:rPr lang="de-DE" sz="2000" dirty="0" err="1" smtClean="0"/>
              <a:t>BauO</a:t>
            </a:r>
            <a:r>
              <a:rPr lang="de-DE" sz="2000" dirty="0" smtClean="0"/>
              <a:t> </a:t>
            </a:r>
            <a:r>
              <a:rPr lang="de-DE" sz="2000" dirty="0" err="1" smtClean="0"/>
              <a:t>Bln</a:t>
            </a:r>
            <a:r>
              <a:rPr lang="de-DE" sz="2000" dirty="0" smtClean="0"/>
              <a:t> §3 Allgemeine Anforderungen</a:t>
            </a:r>
          </a:p>
          <a:p>
            <a:pPr marL="0" indent="0">
              <a:buNone/>
            </a:pPr>
            <a:endParaRPr lang="de-DE" sz="2000" dirty="0">
              <a:latin typeface="TheSans Plain"/>
              <a:cs typeface="TheSans Plain"/>
            </a:endParaRPr>
          </a:p>
          <a:p>
            <a:pPr marL="0" indent="0">
              <a:buNone/>
            </a:pPr>
            <a:r>
              <a:rPr lang="de-DE" sz="2000" dirty="0">
                <a:latin typeface="TheSans Plain"/>
                <a:cs typeface="TheSans Plain"/>
              </a:rPr>
              <a:t>(3) </a:t>
            </a:r>
            <a:r>
              <a:rPr lang="de-DE" sz="2000" baseline="30000" dirty="0">
                <a:latin typeface="TheSans Plain"/>
                <a:cs typeface="TheSans Plain"/>
              </a:rPr>
              <a:t>1</a:t>
            </a:r>
            <a:r>
              <a:rPr lang="de-DE" sz="2000" dirty="0">
                <a:latin typeface="TheSans Plain"/>
                <a:cs typeface="TheSans Plain"/>
              </a:rPr>
              <a:t>Die von der </a:t>
            </a:r>
            <a:r>
              <a:rPr lang="de-DE" sz="2000" dirty="0" err="1">
                <a:latin typeface="TheSans Plain"/>
                <a:cs typeface="TheSans Plain"/>
              </a:rPr>
              <a:t>für</a:t>
            </a:r>
            <a:r>
              <a:rPr lang="de-DE" sz="2000" dirty="0">
                <a:latin typeface="TheSans Plain"/>
                <a:cs typeface="TheSans Plain"/>
              </a:rPr>
              <a:t> das Bauwesen </a:t>
            </a:r>
            <a:r>
              <a:rPr lang="de-DE" sz="2000" dirty="0" err="1">
                <a:latin typeface="TheSans Plain"/>
                <a:cs typeface="TheSans Plain"/>
              </a:rPr>
              <a:t>zuständigen</a:t>
            </a:r>
            <a:r>
              <a:rPr lang="de-DE" sz="2000" dirty="0">
                <a:latin typeface="TheSans Plain"/>
                <a:cs typeface="TheSans Plain"/>
              </a:rPr>
              <a:t> Senatsverwaltung durch </a:t>
            </a:r>
            <a:r>
              <a:rPr lang="de-DE" sz="2000" dirty="0" err="1">
                <a:latin typeface="TheSans Plain"/>
                <a:cs typeface="TheSans Plain"/>
              </a:rPr>
              <a:t>öffentliche</a:t>
            </a:r>
            <a:r>
              <a:rPr lang="de-DE" sz="2000" dirty="0">
                <a:latin typeface="TheSans Plain"/>
                <a:cs typeface="TheSans Plain"/>
              </a:rPr>
              <a:t> </a:t>
            </a:r>
            <a:r>
              <a:rPr lang="de-DE" sz="2000" dirty="0" smtClean="0">
                <a:latin typeface="TheSans Plain"/>
                <a:cs typeface="TheSans Plain"/>
              </a:rPr>
              <a:t>Bekanntmachung </a:t>
            </a:r>
            <a:r>
              <a:rPr lang="de-DE" sz="2000" dirty="0">
                <a:latin typeface="TheSans Plain"/>
                <a:cs typeface="TheSans Plain"/>
              </a:rPr>
              <a:t>als </a:t>
            </a:r>
            <a:r>
              <a:rPr lang="de-DE" sz="2000" b="1" dirty="0">
                <a:latin typeface="TheSans Plain"/>
                <a:cs typeface="TheSans Plain"/>
              </a:rPr>
              <a:t>Technische Baubestimmungen </a:t>
            </a:r>
            <a:r>
              <a:rPr lang="de-DE" sz="2000" dirty="0" err="1">
                <a:latin typeface="TheSans Plain"/>
                <a:cs typeface="TheSans Plain"/>
              </a:rPr>
              <a:t>eingeführten</a:t>
            </a:r>
            <a:r>
              <a:rPr lang="de-DE" sz="2000" dirty="0">
                <a:latin typeface="TheSans Plain"/>
                <a:cs typeface="TheSans Plain"/>
              </a:rPr>
              <a:t> technischen Regeln </a:t>
            </a:r>
            <a:r>
              <a:rPr lang="de-DE" sz="2000" b="1" dirty="0">
                <a:latin typeface="TheSans Plain"/>
                <a:cs typeface="TheSans Plain"/>
              </a:rPr>
              <a:t>sind zu beachten</a:t>
            </a:r>
            <a:r>
              <a:rPr lang="de-DE" sz="2000" dirty="0">
                <a:latin typeface="TheSans Plain"/>
                <a:cs typeface="TheSans Plain"/>
              </a:rPr>
              <a:t>. </a:t>
            </a:r>
            <a:r>
              <a:rPr lang="de-DE" sz="2000" baseline="30000" dirty="0">
                <a:latin typeface="TheSans Plain"/>
                <a:cs typeface="TheSans Plain"/>
              </a:rPr>
              <a:t>2</a:t>
            </a:r>
            <a:r>
              <a:rPr lang="de-DE" sz="2000" dirty="0">
                <a:latin typeface="TheSans Plain"/>
                <a:cs typeface="TheSans Plain"/>
              </a:rPr>
              <a:t>Bei der Bekanntmachung kann hinsichtlich ihres Inhalts auf die Fundstelle </a:t>
            </a:r>
            <a:r>
              <a:rPr lang="de-DE" sz="2000" dirty="0" err="1">
                <a:latin typeface="TheSans Plain"/>
                <a:cs typeface="TheSans Plain"/>
              </a:rPr>
              <a:t>ver</a:t>
            </a:r>
            <a:r>
              <a:rPr lang="de-DE" sz="2000" dirty="0">
                <a:latin typeface="TheSans Plain"/>
                <a:cs typeface="TheSans Plain"/>
              </a:rPr>
              <a:t>- wiesen werden. </a:t>
            </a:r>
            <a:r>
              <a:rPr lang="de-DE" sz="2000" baseline="30000" dirty="0">
                <a:latin typeface="TheSans Plain"/>
                <a:cs typeface="TheSans Plain"/>
              </a:rPr>
              <a:t>3</a:t>
            </a:r>
            <a:r>
              <a:rPr lang="de-DE" sz="2000" dirty="0">
                <a:latin typeface="TheSans Plain"/>
                <a:cs typeface="TheSans Plain"/>
              </a:rPr>
              <a:t>Von den Technischen Baubestimmungen kann abgewichen werden, wenn mit einer anderen </a:t>
            </a:r>
            <a:r>
              <a:rPr lang="de-DE" sz="2000" dirty="0" err="1">
                <a:latin typeface="TheSans Plain"/>
                <a:cs typeface="TheSans Plain"/>
              </a:rPr>
              <a:t>Lösung</a:t>
            </a:r>
            <a:r>
              <a:rPr lang="de-DE" sz="2000" dirty="0">
                <a:latin typeface="TheSans Plain"/>
                <a:cs typeface="TheSans Plain"/>
              </a:rPr>
              <a:t> in gleichem Maße die allgemeinen Anforderungen des Absatzes 1 </a:t>
            </a:r>
            <a:r>
              <a:rPr lang="de-DE" sz="2000" dirty="0" err="1">
                <a:latin typeface="TheSans Plain"/>
                <a:cs typeface="TheSans Plain"/>
              </a:rPr>
              <a:t>erfüllt</a:t>
            </a:r>
            <a:r>
              <a:rPr lang="de-DE" sz="2000" dirty="0">
                <a:latin typeface="TheSans Plain"/>
                <a:cs typeface="TheSans Plain"/>
              </a:rPr>
              <a:t> werden; </a:t>
            </a:r>
            <a:r>
              <a:rPr lang="de-DE" sz="2000" dirty="0" smtClean="0">
                <a:latin typeface="TheSans Plain"/>
                <a:cs typeface="TheSans Plain"/>
              </a:rPr>
              <a:t>(...)</a:t>
            </a:r>
          </a:p>
          <a:p>
            <a:pPr marL="0" indent="0">
              <a:buNone/>
            </a:pPr>
            <a:endParaRPr lang="de-DE" sz="2000" dirty="0">
              <a:latin typeface="TheSans Plain"/>
              <a:cs typeface="TheSans Plain"/>
            </a:endParaRPr>
          </a:p>
          <a:p>
            <a:pPr>
              <a:buFont typeface="Wingdings" charset="2"/>
              <a:buChar char="Ø"/>
            </a:pPr>
            <a:r>
              <a:rPr lang="de-DE" sz="1600" i="1" dirty="0" smtClean="0">
                <a:latin typeface="TheSans Plain"/>
                <a:cs typeface="TheSans Plain"/>
                <a:sym typeface="Wingdings"/>
              </a:rPr>
              <a:t>DIN 18024-1 Straßen, Wege, Plätze</a:t>
            </a:r>
            <a:r>
              <a:rPr lang="de-DE" sz="1600" dirty="0" smtClean="0">
                <a:latin typeface="TheSans Plain"/>
                <a:cs typeface="TheSans Plain"/>
                <a:sym typeface="Wingdings"/>
              </a:rPr>
              <a:t> (ersetzt durch DIN 18040-3, aber noch nicht eingeführt)</a:t>
            </a:r>
          </a:p>
          <a:p>
            <a:pPr>
              <a:buFont typeface="Wingdings" charset="2"/>
              <a:buChar char="Ø"/>
            </a:pPr>
            <a:r>
              <a:rPr lang="de-DE" sz="1600" dirty="0" smtClean="0">
                <a:latin typeface="TheSans Plain"/>
                <a:cs typeface="TheSans Plain"/>
                <a:sym typeface="Wingdings"/>
              </a:rPr>
              <a:t>DIN 18040-1 Öffentlich zugängliche Gebäude</a:t>
            </a:r>
          </a:p>
          <a:p>
            <a:pPr>
              <a:buFont typeface="Wingdings" charset="2"/>
              <a:buChar char="Ø"/>
            </a:pPr>
            <a:r>
              <a:rPr lang="de-DE" sz="1600" dirty="0" smtClean="0">
                <a:latin typeface="TheSans Plain"/>
                <a:cs typeface="TheSans Plain"/>
                <a:sym typeface="Wingdings"/>
              </a:rPr>
              <a:t>DIN 18040-2 Wohnungen</a:t>
            </a:r>
          </a:p>
          <a:p>
            <a:pPr>
              <a:buFont typeface="Wingdings" charset="2"/>
              <a:buChar char="Ø"/>
            </a:pPr>
            <a:r>
              <a:rPr lang="de-DE" sz="1600" dirty="0" smtClean="0">
                <a:latin typeface="TheSans Plain"/>
                <a:cs typeface="TheSans Plain"/>
                <a:sym typeface="Wingdings"/>
              </a:rPr>
              <a:t>... </a:t>
            </a:r>
            <a:endParaRPr lang="de-DE" sz="16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23108039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DIN 18040-1</a:t>
            </a:r>
            <a:endParaRPr lang="de-DE" dirty="0"/>
          </a:p>
        </p:txBody>
      </p:sp>
      <p:sp>
        <p:nvSpPr>
          <p:cNvPr id="3" name="Inhaltsplatzhalter 2"/>
          <p:cNvSpPr>
            <a:spLocks noGrp="1"/>
          </p:cNvSpPr>
          <p:nvPr>
            <p:ph idx="1"/>
          </p:nvPr>
        </p:nvSpPr>
        <p:spPr>
          <a:xfrm>
            <a:off x="457200" y="1334144"/>
            <a:ext cx="8229600" cy="4922778"/>
          </a:xfrm>
        </p:spPr>
        <p:txBody>
          <a:bodyPr>
            <a:noAutofit/>
          </a:bodyPr>
          <a:lstStyle/>
          <a:p>
            <a:pPr marL="0" indent="0">
              <a:buNone/>
            </a:pPr>
            <a:r>
              <a:rPr lang="de-DE" sz="2000" dirty="0" smtClean="0"/>
              <a:t>Öffentlich zugängliche Gebäude</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Vorwort:</a:t>
            </a:r>
          </a:p>
          <a:p>
            <a:pPr marL="0" indent="0">
              <a:buNone/>
            </a:pPr>
            <a:r>
              <a:rPr lang="de-DE" sz="2000" dirty="0" smtClean="0">
                <a:latin typeface="TheSans Plain"/>
                <a:cs typeface="TheSans Plain"/>
              </a:rPr>
              <a:t>„Ziel dieser Norm ist die Barrierefreiheit baulicher Anlagen, damit sie für Menschen mit Behinderungen </a:t>
            </a:r>
            <a:r>
              <a:rPr lang="de-DE" sz="2000" u="sng" dirty="0" smtClean="0">
                <a:latin typeface="TheSans Plain"/>
                <a:cs typeface="TheSans Plain"/>
              </a:rPr>
              <a:t>in der allgemein üblichen Weise, ohne besondere Erschwernis und ohne fremde Hilfe zugänglich und nutzbar sind</a:t>
            </a:r>
            <a:r>
              <a:rPr lang="de-DE" sz="2000" dirty="0" smtClean="0">
                <a:latin typeface="TheSans Plain"/>
                <a:cs typeface="TheSans Plain"/>
              </a:rPr>
              <a:t> (nach §4 BGG)“</a:t>
            </a: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7" name="Bild 6" title="Screenshot der den § 4 des Behindertengelichstellungsgesetz zeig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364" y="3797289"/>
            <a:ext cx="5119362" cy="2167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01152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DIN 18040-1</a:t>
            </a:r>
            <a:endParaRPr lang="de-DE" dirty="0"/>
          </a:p>
        </p:txBody>
      </p:sp>
      <p:sp>
        <p:nvSpPr>
          <p:cNvPr id="3" name="Inhaltsplatzhalter 2"/>
          <p:cNvSpPr>
            <a:spLocks noGrp="1"/>
          </p:cNvSpPr>
          <p:nvPr>
            <p:ph idx="1"/>
          </p:nvPr>
        </p:nvSpPr>
        <p:spPr>
          <a:xfrm>
            <a:off x="457200" y="1334144"/>
            <a:ext cx="8229600" cy="4922778"/>
          </a:xfrm>
        </p:spPr>
        <p:txBody>
          <a:bodyPr>
            <a:normAutofit lnSpcReduction="10000"/>
          </a:bodyPr>
          <a:lstStyle/>
          <a:p>
            <a:pPr marL="0" indent="0">
              <a:buNone/>
            </a:pPr>
            <a:r>
              <a:rPr lang="de-DE" sz="2000" dirty="0" smtClean="0"/>
              <a:t>Öffentlich zugängliche Gebäude</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Berücksichtigt werden insbesondere die Bedürfnisse von Menschen </a:t>
            </a:r>
          </a:p>
          <a:p>
            <a:r>
              <a:rPr lang="de-DE" sz="2000" dirty="0">
                <a:latin typeface="TheSans Plain"/>
                <a:cs typeface="TheSans Plain"/>
              </a:rPr>
              <a:t>m</a:t>
            </a:r>
            <a:r>
              <a:rPr lang="de-DE" sz="2000" dirty="0" smtClean="0">
                <a:latin typeface="TheSans Plain"/>
                <a:cs typeface="TheSans Plain"/>
              </a:rPr>
              <a:t>it Sehbehinderung, Blindheit oder Hörbehinderung</a:t>
            </a:r>
          </a:p>
          <a:p>
            <a:r>
              <a:rPr lang="de-DE" sz="2000" dirty="0">
                <a:latin typeface="TheSans Plain"/>
                <a:cs typeface="TheSans Plain"/>
              </a:rPr>
              <a:t>m</a:t>
            </a:r>
            <a:r>
              <a:rPr lang="de-DE" sz="2000" dirty="0" smtClean="0">
                <a:latin typeface="TheSans Plain"/>
                <a:cs typeface="TheSans Plain"/>
              </a:rPr>
              <a:t>it motorischen Einschränkungen</a:t>
            </a:r>
          </a:p>
          <a:p>
            <a:r>
              <a:rPr lang="de-DE" sz="2000" dirty="0">
                <a:latin typeface="TheSans Plain"/>
                <a:cs typeface="TheSans Plain"/>
              </a:rPr>
              <a:t>d</a:t>
            </a:r>
            <a:r>
              <a:rPr lang="de-DE" sz="2000" dirty="0" smtClean="0">
                <a:latin typeface="TheSans Plain"/>
                <a:cs typeface="TheSans Plain"/>
              </a:rPr>
              <a:t>ie Mobilitätshilfen und Rollstühle benutzen</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Auch für andere Personengruppen wie z.B.</a:t>
            </a:r>
          </a:p>
          <a:p>
            <a:r>
              <a:rPr lang="de-DE" sz="2000" dirty="0" smtClean="0">
                <a:latin typeface="TheSans Plain"/>
                <a:cs typeface="TheSans Plain"/>
              </a:rPr>
              <a:t>großwüchsige oder kleinwüchsige</a:t>
            </a:r>
          </a:p>
          <a:p>
            <a:r>
              <a:rPr lang="de-DE" sz="2000" dirty="0">
                <a:latin typeface="TheSans Plain"/>
                <a:cs typeface="TheSans Plain"/>
              </a:rPr>
              <a:t>m</a:t>
            </a:r>
            <a:r>
              <a:rPr lang="de-DE" sz="2000" dirty="0" smtClean="0">
                <a:latin typeface="TheSans Plain"/>
                <a:cs typeface="TheSans Plain"/>
              </a:rPr>
              <a:t>it kognitiven Einschränkungen</a:t>
            </a:r>
          </a:p>
          <a:p>
            <a:r>
              <a:rPr lang="de-DE" sz="2000" dirty="0">
                <a:latin typeface="TheSans Plain"/>
                <a:cs typeface="TheSans Plain"/>
              </a:rPr>
              <a:t>ä</a:t>
            </a:r>
            <a:r>
              <a:rPr lang="de-DE" sz="2000" dirty="0" smtClean="0">
                <a:latin typeface="TheSans Plain"/>
                <a:cs typeface="TheSans Plain"/>
              </a:rPr>
              <a:t>ltere Menschen</a:t>
            </a:r>
          </a:p>
          <a:p>
            <a:r>
              <a:rPr lang="de-DE" sz="2000" dirty="0" smtClean="0">
                <a:latin typeface="TheSans Plain"/>
                <a:cs typeface="TheSans Plain"/>
              </a:rPr>
              <a:t>Kinder</a:t>
            </a:r>
          </a:p>
          <a:p>
            <a:r>
              <a:rPr lang="de-DE" sz="2000" dirty="0" smtClean="0">
                <a:latin typeface="TheSans Plain"/>
                <a:cs typeface="TheSans Plain"/>
              </a:rPr>
              <a:t>mit Kinderwagen oder Gepäck</a:t>
            </a:r>
          </a:p>
          <a:p>
            <a:pPr marL="0" indent="0">
              <a:buNone/>
            </a:pPr>
            <a:r>
              <a:rPr lang="de-DE" sz="2000" dirty="0">
                <a:latin typeface="TheSans Plain"/>
                <a:cs typeface="TheSans Plain"/>
              </a:rPr>
              <a:t>e</a:t>
            </a:r>
            <a:r>
              <a:rPr lang="de-DE" sz="2000" dirty="0" smtClean="0">
                <a:latin typeface="TheSans Plain"/>
                <a:cs typeface="TheSans Plain"/>
              </a:rPr>
              <a:t>rgeben sich dadurch Erleichterungen</a:t>
            </a: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2729511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DIN 18040-1</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Inhalt</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Infrastruktur</a:t>
            </a:r>
          </a:p>
          <a:p>
            <a:r>
              <a:rPr lang="de-DE" sz="2000" dirty="0" smtClean="0">
                <a:latin typeface="TheSans Plain"/>
                <a:cs typeface="TheSans Plain"/>
              </a:rPr>
              <a:t>Erschließung, Gehwege, Verkehrsfläche, PKW-Stellplätze</a:t>
            </a:r>
          </a:p>
          <a:p>
            <a:r>
              <a:rPr lang="de-DE" sz="2000" dirty="0" smtClean="0">
                <a:latin typeface="TheSans Plain"/>
                <a:cs typeface="TheSans Plain"/>
              </a:rPr>
              <a:t>Eingangsbereiche, innere Erschließung , Flure</a:t>
            </a:r>
          </a:p>
          <a:p>
            <a:r>
              <a:rPr lang="de-DE" sz="2000" dirty="0" smtClean="0">
                <a:latin typeface="TheSans Plain"/>
                <a:cs typeface="TheSans Plain"/>
              </a:rPr>
              <a:t>Türen, Bodenbeläge, Aufzugsanlagen, Treppen, Rampen, Abstellplätze</a:t>
            </a:r>
          </a:p>
          <a:p>
            <a:r>
              <a:rPr lang="de-DE" sz="2000" dirty="0" smtClean="0">
                <a:latin typeface="TheSans Plain"/>
                <a:cs typeface="TheSans Plain"/>
              </a:rPr>
              <a:t>Warnen, Orientieren, Informieren, Leiten</a:t>
            </a:r>
          </a:p>
          <a:p>
            <a:r>
              <a:rPr lang="de-DE" sz="2000" dirty="0" smtClean="0">
                <a:latin typeface="TheSans Plain"/>
                <a:cs typeface="TheSans Plain"/>
              </a:rPr>
              <a:t>Bedienelemente, Kommunikationsanlagen, Ausstattungselemente</a:t>
            </a:r>
          </a:p>
          <a:p>
            <a:pPr marL="0" indent="0">
              <a:buNone/>
            </a:pPr>
            <a:endParaRPr lang="de-DE" sz="2000" dirty="0">
              <a:latin typeface="TheSans Plain"/>
              <a:cs typeface="TheSans Plain"/>
            </a:endParaRPr>
          </a:p>
          <a:p>
            <a:pPr marL="0" indent="0">
              <a:buNone/>
            </a:pPr>
            <a:r>
              <a:rPr lang="de-DE" sz="2000" dirty="0" smtClean="0">
                <a:latin typeface="TheSans Plain"/>
                <a:cs typeface="TheSans Plain"/>
              </a:rPr>
              <a:t>Räume</a:t>
            </a:r>
          </a:p>
          <a:p>
            <a:r>
              <a:rPr lang="de-DE" sz="2000" dirty="0" smtClean="0">
                <a:latin typeface="TheSans Plain"/>
                <a:cs typeface="TheSans Plain"/>
              </a:rPr>
              <a:t>Veranstaltungen, Bestuhlung, Kommunikationshilfen </a:t>
            </a:r>
          </a:p>
          <a:p>
            <a:r>
              <a:rPr lang="de-DE" sz="2000" dirty="0" smtClean="0">
                <a:latin typeface="TheSans Plain"/>
                <a:cs typeface="TheSans Plain"/>
              </a:rPr>
              <a:t>Toiletten, Waschplätze, Duschplätze, Umkleiden</a:t>
            </a:r>
          </a:p>
          <a:p>
            <a:r>
              <a:rPr lang="de-DE" sz="2000" dirty="0" smtClean="0">
                <a:latin typeface="TheSans Plain"/>
                <a:cs typeface="TheSans Plain"/>
              </a:rPr>
              <a:t>Bewegungsflächen, Notrufanlagen</a:t>
            </a: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12065648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DIN 18040-1</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Das Wichtigste...</a:t>
            </a:r>
          </a:p>
          <a:p>
            <a:pPr marL="0" indent="0">
              <a:buNone/>
            </a:pPr>
            <a:endParaRPr lang="de-DE" sz="2000" dirty="0" smtClean="0">
              <a:latin typeface="TheSans Plain"/>
              <a:cs typeface="TheSans Plain"/>
            </a:endParaRPr>
          </a:p>
          <a:p>
            <a:pPr marL="0" indent="0">
              <a:buNone/>
            </a:pPr>
            <a:r>
              <a:rPr lang="de-DE" sz="2000" u="sng" dirty="0">
                <a:latin typeface="TheSans Plain"/>
                <a:cs typeface="TheSans Plain"/>
              </a:rPr>
              <a:t>2-Sinne-Prinzip</a:t>
            </a:r>
          </a:p>
          <a:p>
            <a:pPr marL="0" indent="0">
              <a:buNone/>
            </a:pPr>
            <a:r>
              <a:rPr lang="de-DE" sz="2000" dirty="0">
                <a:latin typeface="TheSans Plain"/>
                <a:cs typeface="TheSans Plain"/>
              </a:rPr>
              <a:t>Informationen sollen IMMER über 2 verschiedene Sinne vermittelt werden</a:t>
            </a:r>
          </a:p>
          <a:p>
            <a:pPr>
              <a:buFont typeface="Wingdings" charset="2"/>
              <a:buChar char="Ø"/>
            </a:pPr>
            <a:r>
              <a:rPr lang="de-DE" sz="2000" dirty="0">
                <a:latin typeface="TheSans Plain"/>
                <a:cs typeface="TheSans Plain"/>
              </a:rPr>
              <a:t>sehen/tasten   oder   sehen/hören</a:t>
            </a:r>
          </a:p>
          <a:p>
            <a:pPr marL="0" indent="0">
              <a:buNone/>
            </a:pPr>
            <a:endParaRPr lang="de-DE" sz="2000" u="sng" dirty="0" smtClean="0">
              <a:latin typeface="TheSans Plain"/>
              <a:cs typeface="TheSans Plain"/>
            </a:endParaRPr>
          </a:p>
          <a:p>
            <a:pPr marL="0" indent="0">
              <a:buNone/>
            </a:pPr>
            <a:r>
              <a:rPr lang="de-DE" sz="2000" u="sng" dirty="0" smtClean="0">
                <a:latin typeface="TheSans Plain"/>
                <a:cs typeface="TheSans Plain"/>
              </a:rPr>
              <a:t>Schutzziele</a:t>
            </a:r>
          </a:p>
          <a:p>
            <a:pPr marL="0" indent="0">
              <a:buNone/>
            </a:pPr>
            <a:r>
              <a:rPr lang="de-DE" sz="2000" dirty="0" smtClean="0">
                <a:latin typeface="TheSans Plain"/>
                <a:cs typeface="TheSans Plain"/>
              </a:rPr>
              <a:t>Die DIN macht nicht überall starre Vorgaben, sie definiert Schutzziele und macht </a:t>
            </a:r>
            <a:r>
              <a:rPr lang="de-DE" sz="2000" dirty="0">
                <a:latin typeface="TheSans Plain"/>
                <a:cs typeface="TheSans Plain"/>
              </a:rPr>
              <a:t>V</a:t>
            </a:r>
            <a:r>
              <a:rPr lang="de-DE" sz="2000" dirty="0" smtClean="0">
                <a:latin typeface="TheSans Plain"/>
                <a:cs typeface="TheSans Plain"/>
              </a:rPr>
              <a:t>orschläge. Andere Lösungen sind aber erlaubt, wenn das Schutzziel dadurch genauso erreicht wird.</a:t>
            </a:r>
          </a:p>
          <a:p>
            <a:pPr marL="0" indent="0">
              <a:buNone/>
            </a:pPr>
            <a:endParaRPr lang="de-DE" sz="2000" dirty="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31941716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DIN 18040-1</a:t>
            </a:r>
            <a:endParaRPr lang="de-DE" dirty="0"/>
          </a:p>
        </p:txBody>
      </p:sp>
      <p:sp>
        <p:nvSpPr>
          <p:cNvPr id="3" name="Inhaltsplatzhalter 2"/>
          <p:cNvSpPr>
            <a:spLocks noGrp="1"/>
          </p:cNvSpPr>
          <p:nvPr>
            <p:ph idx="1"/>
          </p:nvPr>
        </p:nvSpPr>
        <p:spPr>
          <a:xfrm>
            <a:off x="457200" y="1334144"/>
            <a:ext cx="8229600" cy="4922778"/>
          </a:xfrm>
        </p:spPr>
        <p:txBody>
          <a:bodyPr>
            <a:normAutofit fontScale="92500" lnSpcReduction="10000"/>
          </a:bodyPr>
          <a:lstStyle/>
          <a:p>
            <a:pPr marL="0" indent="0">
              <a:buNone/>
            </a:pPr>
            <a:r>
              <a:rPr lang="de-DE" sz="2000" dirty="0" smtClean="0"/>
              <a:t>Beispiel Schutzziel</a:t>
            </a:r>
          </a:p>
          <a:p>
            <a:pPr marL="0" indent="0">
              <a:buNone/>
            </a:pPr>
            <a:endParaRPr lang="de-DE" sz="2000" dirty="0" smtClean="0">
              <a:latin typeface="TheSans Plain"/>
              <a:cs typeface="TheSans Plain"/>
            </a:endParaRPr>
          </a:p>
          <a:p>
            <a:pPr marL="0" indent="0">
              <a:buNone/>
            </a:pPr>
            <a:r>
              <a:rPr lang="de-DE" sz="2000" u="sng" dirty="0" smtClean="0">
                <a:latin typeface="TheSans Plain"/>
                <a:cs typeface="TheSans Plain"/>
              </a:rPr>
              <a:t>Schutzziel</a:t>
            </a:r>
          </a:p>
          <a:p>
            <a:pPr marL="0" indent="0">
              <a:buNone/>
            </a:pPr>
            <a:r>
              <a:rPr lang="de-DE" sz="2000" dirty="0" smtClean="0">
                <a:latin typeface="TheSans Plain"/>
                <a:cs typeface="TheSans Plain"/>
              </a:rPr>
              <a:t>Zugangs- und Eingangsbereiche müssen leicht auffindbar und barrierefrei erreichbar sein.</a:t>
            </a:r>
          </a:p>
          <a:p>
            <a:pPr marL="0" indent="0">
              <a:buNone/>
            </a:pPr>
            <a:endParaRPr lang="de-DE" sz="2000" dirty="0">
              <a:latin typeface="TheSans Plain"/>
              <a:cs typeface="TheSans Plain"/>
            </a:endParaRPr>
          </a:p>
          <a:p>
            <a:pPr marL="0" indent="0">
              <a:buNone/>
            </a:pPr>
            <a:r>
              <a:rPr lang="de-DE" sz="2000" u="sng" dirty="0" smtClean="0">
                <a:latin typeface="TheSans Plain"/>
                <a:cs typeface="TheSans Plain"/>
              </a:rPr>
              <a:t>Lösungsvorschlag der DIN</a:t>
            </a:r>
          </a:p>
          <a:p>
            <a:pPr marL="0" indent="0">
              <a:buNone/>
            </a:pPr>
            <a:r>
              <a:rPr lang="de-DE" sz="2000" dirty="0" smtClean="0">
                <a:latin typeface="TheSans Plain"/>
                <a:cs typeface="TheSans Plain"/>
              </a:rPr>
              <a:t>Die leichte Auffindbarkeit wird erreicht</a:t>
            </a:r>
          </a:p>
          <a:p>
            <a:r>
              <a:rPr lang="de-DE" sz="2000" dirty="0">
                <a:latin typeface="TheSans Plain"/>
                <a:cs typeface="TheSans Plain"/>
              </a:rPr>
              <a:t>f</a:t>
            </a:r>
            <a:r>
              <a:rPr lang="de-DE" sz="2000" dirty="0" smtClean="0">
                <a:latin typeface="TheSans Plain"/>
                <a:cs typeface="TheSans Plain"/>
              </a:rPr>
              <a:t>ür sehbehinderte Menschen z.B. durch eine visuell kontrastierende Gestaltung des Eingangsbereiches (z.B. helles Türelement / dunkle Umgebungsfläche)</a:t>
            </a:r>
          </a:p>
          <a:p>
            <a:r>
              <a:rPr lang="de-DE" sz="2000" dirty="0">
                <a:latin typeface="TheSans Plain"/>
                <a:cs typeface="TheSans Plain"/>
              </a:rPr>
              <a:t>f</a:t>
            </a:r>
            <a:r>
              <a:rPr lang="de-DE" sz="2000" dirty="0" smtClean="0">
                <a:latin typeface="TheSans Plain"/>
                <a:cs typeface="TheSans Plain"/>
              </a:rPr>
              <a:t>ür blinde Menschen mit Hilfe von taktil erfassbaren unterschiedlichen Bodenstrukturen oder baulichen Elementen wie Sockel oder Absätze als Wegbegrenzungen usw. und/oder mittels akustischer bzw. elektronischer Informationen. Die taktile Auffindbarkeit kann auch durch Bodenindikatoren erreicht werden (nach DIN 32984)</a:t>
            </a: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5933049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smtClean="0"/>
              <a:t>Anwendung in der Selbsthilfe </a:t>
            </a:r>
            <a:br>
              <a:rPr lang="de-DE" dirty="0" smtClean="0"/>
            </a:br>
            <a:endParaRPr lang="de-DE" dirty="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 Selbsthilfe inclusiv</a:t>
            </a:r>
            <a:endParaRPr lang="de-DE" dirty="0"/>
          </a:p>
        </p:txBody>
      </p:sp>
    </p:spTree>
    <p:extLst>
      <p:ext uri="{BB962C8B-B14F-4D97-AF65-F5344CB8AC3E}">
        <p14:creationId xmlns:p14="http://schemas.microsoft.com/office/powerpoint/2010/main" val="866925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Werde ich gefunden?</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Hinführung und Auffindbarkeit meiner Einrichtung</a:t>
            </a: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7" name="Bild 6" descr="Beispiel für eine Architektur, die nicht eindeutig erkennen lässt, wo der Eingang zu finden ist." title="Bild eines Gebäudes des Europäischen Paralemt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456" y="2559623"/>
            <a:ext cx="3600344" cy="2700258"/>
          </a:xfrm>
          <a:prstGeom prst="rect">
            <a:avLst/>
          </a:prstGeom>
        </p:spPr>
      </p:pic>
      <p:pic>
        <p:nvPicPr>
          <p:cNvPr id="8" name="Bild 7" descr="Beispielbild für eine Freifläche mit einem Gebäude bei dem wegen Schatten und Gebäudestruktur nicht zus ehen ist, wo ein Eingang ist." title="Freifläche und großes Gebäu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197433"/>
            <a:ext cx="4437199" cy="2959057"/>
          </a:xfrm>
          <a:prstGeom prst="rect">
            <a:avLst/>
          </a:prstGeom>
        </p:spPr>
      </p:pic>
    </p:spTree>
    <p:extLst>
      <p:ext uri="{BB962C8B-B14F-4D97-AF65-F5344CB8AC3E}">
        <p14:creationId xmlns:p14="http://schemas.microsoft.com/office/powerpoint/2010/main" val="420874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3600" dirty="0" smtClean="0"/>
              <a:t>Ein </a:t>
            </a:r>
            <a:r>
              <a:rPr lang="de-DE" sz="3600" dirty="0"/>
              <a:t>W</a:t>
            </a:r>
            <a:r>
              <a:rPr lang="de-DE" sz="3600" dirty="0" smtClean="0"/>
              <a:t>ort zu mir...</a:t>
            </a:r>
            <a:endParaRPr lang="de-DE" sz="3600" dirty="0"/>
          </a:p>
        </p:txBody>
      </p:sp>
      <p:sp>
        <p:nvSpPr>
          <p:cNvPr id="3" name="Inhaltsplatzhalter 2"/>
          <p:cNvSpPr>
            <a:spLocks noGrp="1"/>
          </p:cNvSpPr>
          <p:nvPr>
            <p:ph idx="1"/>
          </p:nvPr>
        </p:nvSpPr>
        <p:spPr/>
        <p:txBody>
          <a:bodyPr>
            <a:normAutofit/>
          </a:bodyPr>
          <a:lstStyle/>
          <a:p>
            <a:pPr marL="0" indent="0">
              <a:buNone/>
            </a:pPr>
            <a:r>
              <a:rPr lang="de-DE" sz="2000" dirty="0" smtClean="0"/>
              <a:t>Thomas Bantzhaff</a:t>
            </a:r>
          </a:p>
          <a:p>
            <a:pPr marL="0" indent="0">
              <a:buNone/>
            </a:pPr>
            <a:r>
              <a:rPr lang="de-DE" sz="2000" dirty="0" smtClean="0"/>
              <a:t>Dipl.-Ing. (FH) Stadtplanung</a:t>
            </a:r>
          </a:p>
          <a:p>
            <a:pPr marL="0" indent="0">
              <a:buNone/>
            </a:pPr>
            <a:r>
              <a:rPr lang="de-DE" sz="2000" dirty="0" smtClean="0"/>
              <a:t>Sachverständiger für barrierefreies Planen und Bauen</a:t>
            </a:r>
          </a:p>
          <a:p>
            <a:pPr marL="0" indent="0">
              <a:buNone/>
            </a:pPr>
            <a:endParaRPr lang="de-DE" sz="2000" dirty="0" smtClean="0"/>
          </a:p>
          <a:p>
            <a:pPr marL="0" indent="0">
              <a:buNone/>
            </a:pPr>
            <a:r>
              <a:rPr lang="de-DE" sz="2000" dirty="0" smtClean="0"/>
              <a:t>14 Jahre Planer im Referat Straßen und Verkehr der Stadt Göppingen</a:t>
            </a:r>
          </a:p>
          <a:p>
            <a:pPr marL="0" indent="0">
              <a:buNone/>
            </a:pPr>
            <a:r>
              <a:rPr lang="de-DE" sz="2000" dirty="0" smtClean="0"/>
              <a:t>Mitglied im Expertenkreis der Bundesfachstelle Barrierefreiheit</a:t>
            </a:r>
          </a:p>
          <a:p>
            <a:pPr marL="0" indent="0">
              <a:buNone/>
            </a:pPr>
            <a:endParaRPr lang="de-DE" sz="2000" dirty="0"/>
          </a:p>
          <a:p>
            <a:pPr marL="0" indent="0">
              <a:buNone/>
            </a:pPr>
            <a:r>
              <a:rPr lang="de-DE" sz="2000" dirty="0" smtClean="0"/>
              <a:t>Mitglied in der Selbsthilfegruppe Ektodermale Dysplasie e.V.</a:t>
            </a:r>
            <a:endParaRPr lang="de-DE" sz="2000" dirty="0"/>
          </a:p>
        </p:txBody>
      </p:sp>
      <p:sp>
        <p:nvSpPr>
          <p:cNvPr id="5" name="Datumsplatzhalter 4"/>
          <p:cNvSpPr>
            <a:spLocks noGrp="1"/>
          </p:cNvSpPr>
          <p:nvPr>
            <p:ph type="dt" sz="half" idx="10"/>
          </p:nvPr>
        </p:nvSpPr>
        <p:spPr/>
        <p:txBody>
          <a:bodyPr/>
          <a:lstStyle/>
          <a:p>
            <a:r>
              <a:rPr lang="de-DE" smtClean="0"/>
              <a:t>Berlin, 14. März 2018</a:t>
            </a:r>
            <a:endParaRPr lang="de-DE" dirty="0"/>
          </a:p>
        </p:txBody>
      </p:sp>
      <p:sp>
        <p:nvSpPr>
          <p:cNvPr id="6" name="Fußzeilenplatzhalter 5"/>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7" name="Foliennummernplatzhalter 6"/>
          <p:cNvSpPr>
            <a:spLocks noGrp="1"/>
          </p:cNvSpPr>
          <p:nvPr>
            <p:ph type="sldNum" sz="quarter" idx="12"/>
          </p:nvPr>
        </p:nvSpPr>
        <p:spPr/>
        <p:txBody>
          <a:bodyPr/>
          <a:lstStyle/>
          <a:p>
            <a:r>
              <a:rPr lang="de-DE" smtClean="0"/>
              <a:t>Fachtagung Selbsthilfe inklusiv</a:t>
            </a:r>
            <a:endParaRPr lang="de-DE" dirty="0"/>
          </a:p>
        </p:txBody>
      </p:sp>
      <p:pic>
        <p:nvPicPr>
          <p:cNvPr id="8" name="Bild 7" descr="OrphaCoach Logo groß.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188" y="274638"/>
            <a:ext cx="1131612" cy="1131612"/>
          </a:xfrm>
          <a:prstGeom prst="rect">
            <a:avLst/>
          </a:prstGeom>
        </p:spPr>
      </p:pic>
    </p:spTree>
    <p:extLst>
      <p:ext uri="{BB962C8B-B14F-4D97-AF65-F5344CB8AC3E}">
        <p14:creationId xmlns:p14="http://schemas.microsoft.com/office/powerpoint/2010/main" val="16128522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Kommen alle ohne fremde Hilfe zu mir?</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Gebäudezugang</a:t>
            </a: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9" name="Bild 8" descr="Beispiel für eine viel zu steile Rampe neben einer Treppe" title="Eingang mit Treppe und Ramp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036" y="1824043"/>
            <a:ext cx="5729764" cy="4297323"/>
          </a:xfrm>
          <a:prstGeom prst="rect">
            <a:avLst/>
          </a:prstGeom>
        </p:spPr>
      </p:pic>
    </p:spTree>
    <p:extLst>
      <p:ext uri="{BB962C8B-B14F-4D97-AF65-F5344CB8AC3E}">
        <p14:creationId xmlns:p14="http://schemas.microsoft.com/office/powerpoint/2010/main" val="37027078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Kommen alle ohne fremde Hilfe zu mir?</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Gebäudezugang</a:t>
            </a:r>
          </a:p>
          <a:p>
            <a:pPr marL="0" indent="0">
              <a:buNone/>
            </a:pPr>
            <a:endParaRPr lang="de-DE" sz="2000" dirty="0">
              <a:latin typeface="TheSans Plain"/>
              <a:cs typeface="TheSans Plain"/>
            </a:endParaRPr>
          </a:p>
          <a:p>
            <a:r>
              <a:rPr lang="de-DE" sz="2000" dirty="0">
                <a:latin typeface="TheSans Plain"/>
                <a:cs typeface="TheSans Plain"/>
              </a:rPr>
              <a:t>Gut sichtbare / erkennbare </a:t>
            </a:r>
            <a:r>
              <a:rPr lang="de-DE" sz="2000" dirty="0" smtClean="0">
                <a:latin typeface="TheSans Plain"/>
                <a:cs typeface="TheSans Plain"/>
              </a:rPr>
              <a:t>Beschriftung</a:t>
            </a:r>
          </a:p>
          <a:p>
            <a:r>
              <a:rPr lang="de-DE" sz="2000" dirty="0" smtClean="0">
                <a:latin typeface="TheSans Plain"/>
                <a:cs typeface="TheSans Plain"/>
              </a:rPr>
              <a:t>Haupteingänge </a:t>
            </a:r>
            <a:r>
              <a:rPr lang="de-DE" sz="2000" dirty="0">
                <a:latin typeface="TheSans Plain"/>
                <a:cs typeface="TheSans Plain"/>
              </a:rPr>
              <a:t>stufen</a:t>
            </a:r>
            <a:r>
              <a:rPr lang="de-DE" sz="2000" dirty="0" smtClean="0">
                <a:latin typeface="TheSans Plain"/>
                <a:cs typeface="TheSans Plain"/>
              </a:rPr>
              <a:t>- und </a:t>
            </a:r>
            <a:r>
              <a:rPr lang="de-DE" sz="2000" dirty="0">
                <a:latin typeface="TheSans Plain"/>
                <a:cs typeface="TheSans Plain"/>
              </a:rPr>
              <a:t>schwellenlos</a:t>
            </a:r>
          </a:p>
          <a:p>
            <a:r>
              <a:rPr lang="de-DE" sz="2000" dirty="0">
                <a:latin typeface="TheSans Plain"/>
                <a:cs typeface="TheSans Plain"/>
              </a:rPr>
              <a:t>Rampen max. 6%</a:t>
            </a:r>
          </a:p>
          <a:p>
            <a:r>
              <a:rPr lang="de-DE" sz="2000" dirty="0">
                <a:latin typeface="TheSans Plain"/>
                <a:cs typeface="TheSans Plain"/>
              </a:rPr>
              <a:t>Treppen müssen </a:t>
            </a:r>
            <a:r>
              <a:rPr lang="de-DE" sz="2000" dirty="0" smtClean="0">
                <a:latin typeface="TheSans Plain"/>
                <a:cs typeface="TheSans Plain"/>
              </a:rPr>
              <a:t>Setzstufen </a:t>
            </a:r>
            <a:r>
              <a:rPr lang="de-DE" sz="2000" dirty="0">
                <a:latin typeface="TheSans Plain"/>
                <a:cs typeface="TheSans Plain"/>
              </a:rPr>
              <a:t>ohne </a:t>
            </a:r>
            <a:r>
              <a:rPr lang="de-DE" sz="2000" dirty="0" smtClean="0">
                <a:latin typeface="TheSans Plain"/>
                <a:cs typeface="TheSans Plain"/>
              </a:rPr>
              <a:t>Unterschneidung haben, </a:t>
            </a:r>
            <a:br>
              <a:rPr lang="de-DE" sz="2000" dirty="0" smtClean="0">
                <a:latin typeface="TheSans Plain"/>
                <a:cs typeface="TheSans Plain"/>
              </a:rPr>
            </a:br>
            <a:r>
              <a:rPr lang="de-DE" sz="2000" dirty="0" smtClean="0">
                <a:latin typeface="TheSans Plain"/>
                <a:cs typeface="TheSans Plain"/>
              </a:rPr>
              <a:t>Stufen optisch markieren</a:t>
            </a:r>
            <a:endParaRPr lang="de-DE" sz="2000" dirty="0">
              <a:latin typeface="TheSans Plain"/>
              <a:cs typeface="TheSans Plain"/>
            </a:endParaRPr>
          </a:p>
          <a:p>
            <a:r>
              <a:rPr lang="de-DE" sz="2000" dirty="0">
                <a:latin typeface="TheSans Plain"/>
                <a:cs typeface="TheSans Plain"/>
              </a:rPr>
              <a:t>Bewegungsfläche </a:t>
            </a:r>
            <a:r>
              <a:rPr lang="de-DE" sz="2000" dirty="0" smtClean="0">
                <a:latin typeface="TheSans Plain"/>
                <a:cs typeface="TheSans Plain"/>
              </a:rPr>
              <a:t>vor Türen </a:t>
            </a:r>
            <a:r>
              <a:rPr lang="de-DE" sz="2000" dirty="0">
                <a:latin typeface="TheSans Plain"/>
                <a:cs typeface="TheSans Plain"/>
              </a:rPr>
              <a:t>(mind. 1,5 m </a:t>
            </a:r>
            <a:r>
              <a:rPr lang="de-DE" sz="2000" dirty="0" smtClean="0">
                <a:latin typeface="TheSans Plain"/>
                <a:cs typeface="TheSans Plain"/>
              </a:rPr>
              <a:t>nach außen)</a:t>
            </a:r>
          </a:p>
          <a:p>
            <a:r>
              <a:rPr lang="de-DE" sz="2000" dirty="0" smtClean="0">
                <a:latin typeface="TheSans Plain"/>
                <a:cs typeface="TheSans Plain"/>
              </a:rPr>
              <a:t>Glasflächen optisch markieren</a:t>
            </a:r>
          </a:p>
          <a:p>
            <a:r>
              <a:rPr lang="de-DE" sz="2000" dirty="0" smtClean="0">
                <a:latin typeface="TheSans Plain"/>
                <a:cs typeface="TheSans Plain"/>
              </a:rPr>
              <a:t>Auf Kontraste achten</a:t>
            </a: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9" name="Bild 8" descr="Beipsiel für eine viel zu steile Rampe" title="Eingang mit Treppe und Ramp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8686" y="1417638"/>
            <a:ext cx="2588114" cy="1941086"/>
          </a:xfrm>
          <a:prstGeom prst="rect">
            <a:avLst/>
          </a:prstGeom>
        </p:spPr>
      </p:pic>
    </p:spTree>
    <p:extLst>
      <p:ext uri="{BB962C8B-B14F-4D97-AF65-F5344CB8AC3E}">
        <p14:creationId xmlns:p14="http://schemas.microsoft.com/office/powerpoint/2010/main" val="37127379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Kommen alle ohne fremde Hilfe zu mir?</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Treppen</a:t>
            </a:r>
          </a:p>
          <a:p>
            <a:r>
              <a:rPr lang="de-DE" sz="1400" dirty="0" smtClean="0">
                <a:latin typeface="TheSans Plain"/>
                <a:cs typeface="TheSans Plain"/>
              </a:rPr>
              <a:t>Treppenlauf gerade/rechtwinklig</a:t>
            </a:r>
          </a:p>
          <a:p>
            <a:r>
              <a:rPr lang="de-DE" sz="1400" dirty="0" smtClean="0">
                <a:latin typeface="TheSans Plain"/>
                <a:cs typeface="TheSans Plain"/>
              </a:rPr>
              <a:t>Setzstufen</a:t>
            </a:r>
          </a:p>
          <a:p>
            <a:r>
              <a:rPr lang="de-DE" sz="1400" dirty="0">
                <a:latin typeface="TheSans Plain"/>
                <a:cs typeface="TheSans Plain"/>
              </a:rPr>
              <a:t>k</a:t>
            </a:r>
            <a:r>
              <a:rPr lang="de-DE" sz="1400" dirty="0" smtClean="0">
                <a:latin typeface="TheSans Plain"/>
                <a:cs typeface="TheSans Plain"/>
              </a:rPr>
              <a:t>eine Unterschneidung</a:t>
            </a:r>
          </a:p>
          <a:p>
            <a:r>
              <a:rPr lang="de-DE" sz="1400" dirty="0">
                <a:latin typeface="TheSans Plain"/>
                <a:cs typeface="TheSans Plain"/>
              </a:rPr>
              <a:t>k</a:t>
            </a:r>
            <a:r>
              <a:rPr lang="de-DE" sz="1400" dirty="0" smtClean="0">
                <a:latin typeface="TheSans Plain"/>
                <a:cs typeface="TheSans Plain"/>
              </a:rPr>
              <a:t>eine enge Wendeltreppen</a:t>
            </a:r>
          </a:p>
          <a:p>
            <a:r>
              <a:rPr lang="de-DE" sz="1400" dirty="0">
                <a:latin typeface="TheSans Plain"/>
                <a:cs typeface="TheSans Plain"/>
              </a:rPr>
              <a:t>b</a:t>
            </a:r>
            <a:r>
              <a:rPr lang="de-DE" sz="1400" dirty="0" smtClean="0">
                <a:latin typeface="TheSans Plain"/>
                <a:cs typeface="TheSans Plain"/>
              </a:rPr>
              <a:t>eidseitig Handläufe in 85 </a:t>
            </a:r>
            <a:r>
              <a:rPr lang="mr-IN" sz="1400" dirty="0" smtClean="0">
                <a:latin typeface="TheSans Plain"/>
                <a:cs typeface="TheSans Plain"/>
              </a:rPr>
              <a:t>–</a:t>
            </a:r>
            <a:r>
              <a:rPr lang="de-DE" sz="1400" dirty="0" smtClean="0">
                <a:latin typeface="TheSans Plain"/>
                <a:cs typeface="TheSans Plain"/>
              </a:rPr>
              <a:t> 90 cm Höhe</a:t>
            </a:r>
          </a:p>
          <a:p>
            <a:r>
              <a:rPr lang="de-DE" sz="1400" dirty="0" smtClean="0">
                <a:latin typeface="TheSans Plain"/>
                <a:cs typeface="TheSans Plain"/>
              </a:rPr>
              <a:t>Handläufe ergonomisch gut umgreifbar</a:t>
            </a:r>
          </a:p>
          <a:p>
            <a:r>
              <a:rPr lang="de-DE" sz="1400" dirty="0" smtClean="0">
                <a:latin typeface="TheSans Plain"/>
                <a:cs typeface="TheSans Plain"/>
              </a:rPr>
              <a:t>Stufenkanten optisch markieren</a:t>
            </a:r>
          </a:p>
          <a:p>
            <a:r>
              <a:rPr lang="de-DE" sz="1400" dirty="0">
                <a:latin typeface="TheSans Plain"/>
                <a:cs typeface="TheSans Plain"/>
              </a:rPr>
              <a:t>b</a:t>
            </a:r>
            <a:r>
              <a:rPr lang="de-DE" sz="1400" dirty="0" smtClean="0">
                <a:latin typeface="TheSans Plain"/>
                <a:cs typeface="TheSans Plain"/>
              </a:rPr>
              <a:t>lendfreie Beleuchtung / Schattenwurf</a:t>
            </a:r>
          </a:p>
          <a:p>
            <a:pPr marL="0" indent="0">
              <a:buNone/>
            </a:pPr>
            <a:endParaRPr lang="de-DE" sz="20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9" name="Bild 8" descr="Beispiel für eine Treppe, bei der die Stufen sehr schlecht erkennbar sind. Die Treppe ist in Beton Grau, die Wand rechts davon ebenfalls im selben Beton Grau. Links ist ein Fenster. Die Decke ist ebenfalls in Beton Grau." title="Treppe abwär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572" y="1826422"/>
            <a:ext cx="4347228" cy="2890227"/>
          </a:xfrm>
          <a:prstGeom prst="rect">
            <a:avLst/>
          </a:prstGeom>
        </p:spPr>
      </p:pic>
      <p:pic>
        <p:nvPicPr>
          <p:cNvPr id="10" name="Bild 9" descr="Das Bild zeigt ein positives Beispiel für eine Treppe, bei der die Stufen und die Handläufe gut erkennbar sind. Bodenbelag dunkelblau, Stufenkanten hell, Handläufe rot." title="Treppe abwär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21" y="4615342"/>
            <a:ext cx="2683087" cy="1509236"/>
          </a:xfrm>
          <a:prstGeom prst="rect">
            <a:avLst/>
          </a:prstGeom>
        </p:spPr>
      </p:pic>
    </p:spTree>
    <p:extLst>
      <p:ext uri="{BB962C8B-B14F-4D97-AF65-F5344CB8AC3E}">
        <p14:creationId xmlns:p14="http://schemas.microsoft.com/office/powerpoint/2010/main" val="32807443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Kommen alle ohne fremde Hilfe zu mir?</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Rampen</a:t>
            </a:r>
          </a:p>
          <a:p>
            <a:pPr marL="0" indent="0">
              <a:buNone/>
            </a:pPr>
            <a:endParaRPr lang="de-DE" sz="20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8" name="Bild 7" descr="Bild aus der DIN 18040-1 das eine Rampe im Schnitt mit den dazugehörigen Maßen zeigt." title="Rampe: 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265" y="2431061"/>
            <a:ext cx="3654838" cy="3925737"/>
          </a:xfrm>
          <a:prstGeom prst="rect">
            <a:avLst/>
          </a:prstGeom>
        </p:spPr>
      </p:pic>
      <p:pic>
        <p:nvPicPr>
          <p:cNvPr id="7" name="Bild 6" descr="Bild aus der DIN 18040-1 das eine Rampe in der Draufsicht mit den dazu gehörigen Maßen zeigt." title="Rampe, Deraufsicht: Bild aus der D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468" y="1832456"/>
            <a:ext cx="5941635" cy="2272234"/>
          </a:xfrm>
          <a:prstGeom prst="rect">
            <a:avLst/>
          </a:prstGeom>
        </p:spPr>
      </p:pic>
    </p:spTree>
    <p:extLst>
      <p:ext uri="{BB962C8B-B14F-4D97-AF65-F5344CB8AC3E}">
        <p14:creationId xmlns:p14="http://schemas.microsoft.com/office/powerpoint/2010/main" val="21912417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Kommen alle ohne fremde Hilfe zu mir?</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Türen</a:t>
            </a:r>
          </a:p>
          <a:p>
            <a:pPr marL="0" indent="0">
              <a:buNone/>
            </a:pPr>
            <a:r>
              <a:rPr lang="de-DE" sz="1400" dirty="0" smtClean="0">
                <a:latin typeface="TheSans Plain"/>
                <a:cs typeface="TheSans Plain"/>
              </a:rPr>
              <a:t>- deutlich wahrnehmbar</a:t>
            </a:r>
          </a:p>
          <a:p>
            <a:pPr marL="0" indent="0">
              <a:buNone/>
            </a:pPr>
            <a:r>
              <a:rPr lang="de-DE" sz="1400" dirty="0" smtClean="0">
                <a:latin typeface="TheSans Plain"/>
                <a:cs typeface="TheSans Plain"/>
              </a:rPr>
              <a:t>- leicht zu öffnen</a:t>
            </a:r>
          </a:p>
          <a:p>
            <a:pPr marL="0" indent="0">
              <a:buNone/>
            </a:pPr>
            <a:r>
              <a:rPr lang="de-DE" sz="1400" dirty="0" smtClean="0">
                <a:latin typeface="TheSans Plain"/>
                <a:cs typeface="TheSans Plain"/>
              </a:rPr>
              <a:t>- sicher passierbar</a:t>
            </a:r>
          </a:p>
          <a:p>
            <a:pPr marL="0" indent="0">
              <a:buNone/>
            </a:pPr>
            <a:r>
              <a:rPr lang="de-DE" sz="1400" dirty="0" smtClean="0">
                <a:latin typeface="TheSans Plain"/>
                <a:cs typeface="TheSans Plain"/>
              </a:rPr>
              <a:t>- visuelle Kontraste</a:t>
            </a:r>
          </a:p>
          <a:p>
            <a:pPr marL="0" indent="0">
              <a:buNone/>
            </a:pPr>
            <a:r>
              <a:rPr lang="de-DE" sz="1400" dirty="0" smtClean="0">
                <a:latin typeface="TheSans Plain"/>
                <a:cs typeface="TheSans Plain"/>
              </a:rPr>
              <a:t> -Taster in </a:t>
            </a:r>
            <a:r>
              <a:rPr lang="de-DE" sz="1400" dirty="0" err="1" smtClean="0">
                <a:latin typeface="TheSans Plain"/>
                <a:cs typeface="TheSans Plain"/>
              </a:rPr>
              <a:t>ausr</a:t>
            </a:r>
            <a:r>
              <a:rPr lang="de-DE" sz="1400" dirty="0" smtClean="0">
                <a:latin typeface="TheSans Plain"/>
                <a:cs typeface="TheSans Plain"/>
              </a:rPr>
              <a:t>. Abstand</a:t>
            </a: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11" name="Bild 10" descr="Das Bild zeige einen horizontalen Schnitt durch eine Tür mit den Maßen die die DIN definiert." title="Tür: Bild aus der DIN 1804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834140"/>
            <a:ext cx="6096000" cy="4056244"/>
          </a:xfrm>
          <a:prstGeom prst="rect">
            <a:avLst/>
          </a:prstGeom>
        </p:spPr>
      </p:pic>
      <p:pic>
        <p:nvPicPr>
          <p:cNvPr id="12" name="Bild 11" descr="Zeichnung einer Tür, die die Maße in der Ansicht zeigt." title="Tür: Ansic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78" y="3768310"/>
            <a:ext cx="1892300" cy="2400300"/>
          </a:xfrm>
          <a:prstGeom prst="rect">
            <a:avLst/>
          </a:prstGeom>
        </p:spPr>
      </p:pic>
    </p:spTree>
    <p:extLst>
      <p:ext uri="{BB962C8B-B14F-4D97-AF65-F5344CB8AC3E}">
        <p14:creationId xmlns:p14="http://schemas.microsoft.com/office/powerpoint/2010/main" val="35111230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Kommen alle ohne fremde Hilfe zu mir?</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Aufzüge</a:t>
            </a:r>
          </a:p>
          <a:p>
            <a:pPr marL="0" indent="0">
              <a:buNone/>
            </a:pPr>
            <a:r>
              <a:rPr lang="de-DE" sz="1400" dirty="0" smtClean="0">
                <a:latin typeface="TheSans Plain"/>
                <a:cs typeface="TheSans Plain"/>
              </a:rPr>
              <a:t>- mind. 3m Abstand zu abwärts führenden Treppen</a:t>
            </a:r>
          </a:p>
          <a:p>
            <a:pPr marL="0" indent="0">
              <a:buNone/>
            </a:pPr>
            <a:r>
              <a:rPr lang="de-DE" sz="1400" dirty="0" smtClean="0">
                <a:latin typeface="TheSans Plain"/>
                <a:cs typeface="TheSans Plain"/>
              </a:rPr>
              <a:t>- mind. Typ 2 (DIN EN 81-70, 630 kg)</a:t>
            </a:r>
          </a:p>
          <a:p>
            <a:pPr marL="0" indent="0">
              <a:buNone/>
            </a:pPr>
            <a:r>
              <a:rPr lang="de-DE" sz="1400" dirty="0" smtClean="0">
                <a:latin typeface="TheSans Plain"/>
                <a:cs typeface="TheSans Plain"/>
              </a:rPr>
              <a:t>- mind. 90 cm Türöffnung</a:t>
            </a:r>
          </a:p>
          <a:p>
            <a:pPr marL="0" indent="0">
              <a:buNone/>
            </a:pPr>
            <a:r>
              <a:rPr lang="de-DE" sz="1400" dirty="0" smtClean="0">
                <a:latin typeface="TheSans Plain"/>
                <a:cs typeface="TheSans Plain"/>
              </a:rPr>
              <a:t>- Fahrkorb mind. 1,10 m x 1,40 m</a:t>
            </a:r>
          </a:p>
          <a:p>
            <a:pPr marL="0" indent="0">
              <a:buNone/>
            </a:pPr>
            <a:r>
              <a:rPr lang="de-DE" sz="1400" dirty="0" smtClean="0">
                <a:latin typeface="TheSans Plain"/>
                <a:cs typeface="TheSans Plain"/>
              </a:rPr>
              <a:t>- wenn möglich, Spiegel an der hinteren Wand oder Seite</a:t>
            </a:r>
          </a:p>
          <a:p>
            <a:pPr marL="0" indent="0">
              <a:buNone/>
            </a:pPr>
            <a:r>
              <a:rPr lang="de-DE" sz="1400" dirty="0" smtClean="0">
                <a:latin typeface="TheSans Plain"/>
                <a:cs typeface="TheSans Plain"/>
              </a:rPr>
              <a:t>- Bedienhöhe Tasten</a:t>
            </a:r>
          </a:p>
          <a:p>
            <a:pPr marL="0" indent="0">
              <a:buNone/>
            </a:pPr>
            <a:r>
              <a:rPr lang="de-DE" sz="1400" dirty="0" smtClean="0">
                <a:latin typeface="TheSans Plain"/>
                <a:cs typeface="TheSans Plain"/>
              </a:rPr>
              <a:t>- Anzeige und Ansage (2-Sinne-Prinzip)</a:t>
            </a: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7" name="Bild 6" descr="Zeichnung eines Grundrisses mit einem Aufzug, einem stilisierten Rollstuhl und einer gegebüberliegenden abwärtsführenden Treppe und den dazugehörigen Maßen aus der DIN" title="Aufzu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902" y="1889958"/>
            <a:ext cx="2869898" cy="1970784"/>
          </a:xfrm>
          <a:prstGeom prst="rect">
            <a:avLst/>
          </a:prstGeom>
        </p:spPr>
      </p:pic>
    </p:spTree>
    <p:extLst>
      <p:ext uri="{BB962C8B-B14F-4D97-AF65-F5344CB8AC3E}">
        <p14:creationId xmlns:p14="http://schemas.microsoft.com/office/powerpoint/2010/main" val="1734631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Gibt es genug Platz?</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Bewegungsflächen</a:t>
            </a:r>
          </a:p>
          <a:p>
            <a:pPr marL="0" indent="0">
              <a:buNone/>
            </a:pPr>
            <a:r>
              <a:rPr lang="de-DE" sz="1400" dirty="0" smtClean="0">
                <a:latin typeface="TheSans Plain"/>
                <a:cs typeface="TheSans Plain"/>
              </a:rPr>
              <a:t>Sowohl mit Rollstuhl, als auch mit Rollator </a:t>
            </a:r>
          </a:p>
          <a:p>
            <a:pPr marL="0" indent="0">
              <a:buNone/>
            </a:pPr>
            <a:r>
              <a:rPr lang="de-DE" sz="1400" dirty="0" smtClean="0">
                <a:latin typeface="TheSans Plain"/>
                <a:cs typeface="TheSans Plain"/>
              </a:rPr>
              <a:t>oder Krücken wird mehr Platz als normal </a:t>
            </a:r>
          </a:p>
          <a:p>
            <a:pPr marL="0" indent="0">
              <a:buNone/>
            </a:pPr>
            <a:r>
              <a:rPr lang="de-DE" sz="1400" dirty="0">
                <a:latin typeface="TheSans Plain"/>
                <a:cs typeface="TheSans Plain"/>
              </a:rPr>
              <a:t>b</a:t>
            </a:r>
            <a:r>
              <a:rPr lang="de-DE" sz="1400" dirty="0" smtClean="0">
                <a:latin typeface="TheSans Plain"/>
                <a:cs typeface="TheSans Plain"/>
              </a:rPr>
              <a:t>enötigt. Mehr Platz ist auch angenehm</a:t>
            </a:r>
          </a:p>
          <a:p>
            <a:pPr marL="0" indent="0">
              <a:buNone/>
            </a:pPr>
            <a:r>
              <a:rPr lang="de-DE" sz="1400" dirty="0">
                <a:latin typeface="TheSans Plain"/>
                <a:cs typeface="TheSans Plain"/>
              </a:rPr>
              <a:t>f</a:t>
            </a:r>
            <a:r>
              <a:rPr lang="de-DE" sz="1400" dirty="0" smtClean="0">
                <a:latin typeface="TheSans Plain"/>
                <a:cs typeface="TheSans Plain"/>
              </a:rPr>
              <a:t>ür Menschen mit Kontaktangst oder</a:t>
            </a:r>
          </a:p>
          <a:p>
            <a:pPr marL="0" indent="0">
              <a:buNone/>
            </a:pPr>
            <a:r>
              <a:rPr lang="de-DE" sz="1400" dirty="0">
                <a:latin typeface="TheSans Plain"/>
                <a:cs typeface="TheSans Plain"/>
              </a:rPr>
              <a:t>ä</a:t>
            </a:r>
            <a:r>
              <a:rPr lang="de-DE" sz="1400" dirty="0" smtClean="0">
                <a:latin typeface="TheSans Plain"/>
                <a:cs typeface="TheSans Plain"/>
              </a:rPr>
              <a:t>hnlichem.</a:t>
            </a:r>
          </a:p>
          <a:p>
            <a:pPr marL="0" indent="0">
              <a:buNone/>
            </a:pPr>
            <a:endParaRPr lang="de-DE" sz="1400" dirty="0">
              <a:latin typeface="TheSans Plain"/>
              <a:cs typeface="TheSans Plain"/>
            </a:endParaRPr>
          </a:p>
          <a:p>
            <a:pPr marL="0" indent="0">
              <a:buNone/>
            </a:pPr>
            <a:r>
              <a:rPr lang="de-DE" sz="2000" dirty="0" smtClean="0">
                <a:latin typeface="TheSans Plain"/>
                <a:cs typeface="TheSans Plain"/>
              </a:rPr>
              <a:t>Abstellplätze</a:t>
            </a:r>
          </a:p>
          <a:p>
            <a:pPr marL="0" indent="0">
              <a:buNone/>
            </a:pPr>
            <a:r>
              <a:rPr lang="de-DE" sz="1400" dirty="0" smtClean="0">
                <a:latin typeface="TheSans Plain"/>
                <a:cs typeface="TheSans Plain"/>
              </a:rPr>
              <a:t>Eventuell an Abstellplätze für Rollatoren</a:t>
            </a:r>
          </a:p>
          <a:p>
            <a:pPr marL="0" indent="0">
              <a:buNone/>
            </a:pPr>
            <a:r>
              <a:rPr lang="de-DE" sz="1400" dirty="0">
                <a:latin typeface="TheSans Plain"/>
                <a:cs typeface="TheSans Plain"/>
              </a:rPr>
              <a:t>o</a:t>
            </a:r>
            <a:r>
              <a:rPr lang="de-DE" sz="1400" dirty="0" smtClean="0">
                <a:latin typeface="TheSans Plain"/>
                <a:cs typeface="TheSans Plain"/>
              </a:rPr>
              <a:t>der Rollstühle denken. Die helfen auch</a:t>
            </a:r>
          </a:p>
          <a:p>
            <a:pPr marL="0" indent="0">
              <a:buNone/>
            </a:pPr>
            <a:r>
              <a:rPr lang="de-DE" sz="1400" dirty="0" smtClean="0">
                <a:latin typeface="TheSans Plain"/>
                <a:cs typeface="TheSans Plain"/>
              </a:rPr>
              <a:t>Eltern mit Kinderwagen.</a:t>
            </a:r>
          </a:p>
          <a:p>
            <a:pPr marL="0" indent="0">
              <a:buNone/>
            </a:pPr>
            <a:endParaRPr lang="de-DE" sz="14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9" name="Bild 8" descr="Bild aus der DIN die den Platzbedarf von Rollstühlen zeigt" title="Platzbedar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592" y="1569581"/>
            <a:ext cx="4775208" cy="4517897"/>
          </a:xfrm>
          <a:prstGeom prst="rect">
            <a:avLst/>
          </a:prstGeom>
        </p:spPr>
      </p:pic>
    </p:spTree>
    <p:extLst>
      <p:ext uri="{BB962C8B-B14F-4D97-AF65-F5344CB8AC3E}">
        <p14:creationId xmlns:p14="http://schemas.microsoft.com/office/powerpoint/2010/main" val="7391166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Gibt es genug Platz?</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Bewegungsflächen</a:t>
            </a:r>
          </a:p>
          <a:p>
            <a:pPr marL="0" indent="0">
              <a:buNone/>
            </a:pPr>
            <a:r>
              <a:rPr lang="de-DE" sz="1400" dirty="0" smtClean="0">
                <a:latin typeface="TheSans Plain"/>
                <a:cs typeface="TheSans Plain"/>
              </a:rPr>
              <a:t>Sowohl mit Rollstuhl, als auch mit Rollator </a:t>
            </a:r>
          </a:p>
          <a:p>
            <a:pPr marL="0" indent="0">
              <a:buNone/>
            </a:pPr>
            <a:r>
              <a:rPr lang="de-DE" sz="1400" dirty="0" smtClean="0">
                <a:latin typeface="TheSans Plain"/>
                <a:cs typeface="TheSans Plain"/>
              </a:rPr>
              <a:t>oder Krücken wird mehr Platz als normal </a:t>
            </a:r>
          </a:p>
          <a:p>
            <a:pPr marL="0" indent="0">
              <a:buNone/>
            </a:pPr>
            <a:r>
              <a:rPr lang="de-DE" sz="1400" dirty="0" smtClean="0">
                <a:latin typeface="TheSans Plain"/>
                <a:cs typeface="TheSans Plain"/>
              </a:rPr>
              <a:t>benötigt</a:t>
            </a:r>
          </a:p>
          <a:p>
            <a:pPr marL="0" indent="0">
              <a:buNone/>
            </a:pPr>
            <a:endParaRPr lang="de-DE" sz="1400" dirty="0">
              <a:latin typeface="TheSans Plain"/>
              <a:cs typeface="TheSans Plain"/>
            </a:endParaRPr>
          </a:p>
          <a:p>
            <a:pPr marL="0" indent="0">
              <a:buNone/>
            </a:pPr>
            <a:r>
              <a:rPr lang="de-DE" sz="2000" dirty="0" smtClean="0">
                <a:latin typeface="TheSans Plain"/>
                <a:cs typeface="TheSans Plain"/>
              </a:rPr>
              <a:t>Wartezimmer oder</a:t>
            </a:r>
            <a:br>
              <a:rPr lang="de-DE" sz="2000" dirty="0" smtClean="0">
                <a:latin typeface="TheSans Plain"/>
                <a:cs typeface="TheSans Plain"/>
              </a:rPr>
            </a:br>
            <a:r>
              <a:rPr lang="de-DE" sz="2000" dirty="0" smtClean="0">
                <a:latin typeface="TheSans Plain"/>
                <a:cs typeface="TheSans Plain"/>
              </a:rPr>
              <a:t>Veranstaltung</a:t>
            </a: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7" name="Bild 6" descr="Zeichnung aus der DIN die zeigt, wie bei die Bestuhlung bei Veranstaltungen aussehen soll, wenn Platz für Rollstühle vorgesehen wird." title="Bestuhlungsbeispiel mit Rollstühl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544" y="3132028"/>
            <a:ext cx="5420256" cy="2963253"/>
          </a:xfrm>
          <a:prstGeom prst="rect">
            <a:avLst/>
          </a:prstGeom>
        </p:spPr>
      </p:pic>
    </p:spTree>
    <p:extLst>
      <p:ext uri="{BB962C8B-B14F-4D97-AF65-F5344CB8AC3E}">
        <p14:creationId xmlns:p14="http://schemas.microsoft.com/office/powerpoint/2010/main" val="35827102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Gibt es genug Platz?</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Bewegungsflächen</a:t>
            </a:r>
          </a:p>
          <a:p>
            <a:pPr marL="0" indent="0">
              <a:buNone/>
            </a:pPr>
            <a:r>
              <a:rPr lang="de-DE" sz="1400" dirty="0" smtClean="0">
                <a:latin typeface="TheSans Plain"/>
                <a:cs typeface="TheSans Plain"/>
              </a:rPr>
              <a:t>Sowohl mit Rollstuhl, als auch mit Rollator </a:t>
            </a:r>
          </a:p>
          <a:p>
            <a:pPr marL="0" indent="0">
              <a:buNone/>
            </a:pPr>
            <a:r>
              <a:rPr lang="de-DE" sz="1400" dirty="0" smtClean="0">
                <a:latin typeface="TheSans Plain"/>
                <a:cs typeface="TheSans Plain"/>
              </a:rPr>
              <a:t>oder Krücken wird mehr Platz als normal </a:t>
            </a:r>
          </a:p>
          <a:p>
            <a:pPr marL="0" indent="0">
              <a:buNone/>
            </a:pPr>
            <a:r>
              <a:rPr lang="de-DE" sz="1400" dirty="0" smtClean="0">
                <a:latin typeface="TheSans Plain"/>
                <a:cs typeface="TheSans Plain"/>
              </a:rPr>
              <a:t>benötigt</a:t>
            </a:r>
          </a:p>
          <a:p>
            <a:pPr marL="0" indent="0">
              <a:buNone/>
            </a:pPr>
            <a:endParaRPr lang="de-DE" sz="1400" dirty="0">
              <a:latin typeface="TheSans Plain"/>
              <a:cs typeface="TheSans Plain"/>
            </a:endParaRPr>
          </a:p>
          <a:p>
            <a:pPr marL="0" indent="0">
              <a:buNone/>
            </a:pPr>
            <a:r>
              <a:rPr lang="de-DE" sz="2000" dirty="0" smtClean="0">
                <a:latin typeface="TheSans Plain"/>
                <a:cs typeface="TheSans Plain"/>
              </a:rPr>
              <a:t>Wartezimmer oder</a:t>
            </a:r>
            <a:br>
              <a:rPr lang="de-DE" sz="2000" dirty="0" smtClean="0">
                <a:latin typeface="TheSans Plain"/>
                <a:cs typeface="TheSans Plain"/>
              </a:rPr>
            </a:br>
            <a:r>
              <a:rPr lang="de-DE" sz="2000" dirty="0" smtClean="0">
                <a:latin typeface="TheSans Plain"/>
                <a:cs typeface="TheSans Plain"/>
              </a:rPr>
              <a:t>Veranstaltung</a:t>
            </a: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9" name="Bild 8" descr="Bild eines Wartezimmers bei dem ringsum Stühle beziehungsweise Sitzbänke sind, aber kein Platz für einen Rollstuhl" title="Wartezimm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903" y="1334144"/>
            <a:ext cx="4507765" cy="3004003"/>
          </a:xfrm>
          <a:prstGeom prst="rect">
            <a:avLst/>
          </a:prstGeom>
        </p:spPr>
      </p:pic>
      <p:pic>
        <p:nvPicPr>
          <p:cNvPr id="8" name="Bild 7" descr="Bild eines Wartezimmers bei dem Platz für einen Rollstuhl gelassen wurde" title="Wartezimm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272" y="3959625"/>
            <a:ext cx="2979826" cy="2234870"/>
          </a:xfrm>
          <a:prstGeom prst="rect">
            <a:avLst/>
          </a:prstGeom>
        </p:spPr>
      </p:pic>
    </p:spTree>
    <p:extLst>
      <p:ext uri="{BB962C8B-B14F-4D97-AF65-F5344CB8AC3E}">
        <p14:creationId xmlns:p14="http://schemas.microsoft.com/office/powerpoint/2010/main" val="36769411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Sicherheit?</a:t>
            </a:r>
          </a:p>
          <a:p>
            <a:pPr marL="0" indent="0">
              <a:buNone/>
            </a:pPr>
            <a:endParaRPr lang="de-DE" sz="2000" dirty="0" smtClean="0">
              <a:latin typeface="TheSans Plain"/>
              <a:cs typeface="TheSans Plain"/>
            </a:endParaRPr>
          </a:p>
          <a:p>
            <a:pPr marL="0" indent="0">
              <a:buNone/>
            </a:pPr>
            <a:r>
              <a:rPr lang="de-DE" sz="2000" dirty="0" smtClean="0">
                <a:latin typeface="TheSans Plain"/>
                <a:cs typeface="TheSans Plain"/>
              </a:rPr>
              <a:t>Einbauten und Ausstattungselemente </a:t>
            </a:r>
          </a:p>
          <a:p>
            <a:pPr marL="0" indent="0">
              <a:buNone/>
            </a:pPr>
            <a:r>
              <a:rPr lang="de-DE" sz="1400" dirty="0" smtClean="0">
                <a:latin typeface="TheSans Plain"/>
                <a:cs typeface="TheSans Plain"/>
              </a:rPr>
              <a:t>Auch für sehbehinderte erkennbar machen</a:t>
            </a: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8" name="Bild 7" descr="Zeichnung aus der DIN" title="Beispiele für die Wahrnehmbarkeit von Ausstattungselementen mit dem Langsto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607" y="2561270"/>
            <a:ext cx="4348907" cy="2350907"/>
          </a:xfrm>
          <a:prstGeom prst="rect">
            <a:avLst/>
          </a:prstGeom>
        </p:spPr>
      </p:pic>
      <p:pic>
        <p:nvPicPr>
          <p:cNvPr id="9" name="Bild 8" descr="Zeichnung aus der DIN die zeigt, welcher Bereich unter Treppen oder Bauteilen abgesichert werden muß, dass auch Blinde oder schlecht sehende dieses Hindernis in der Höhe erkennen können." title="Abzusichernder Bereich unter Trepp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43" y="3436554"/>
            <a:ext cx="4299544" cy="2708000"/>
          </a:xfrm>
          <a:prstGeom prst="rect">
            <a:avLst/>
          </a:prstGeom>
        </p:spPr>
      </p:pic>
    </p:spTree>
    <p:extLst>
      <p:ext uri="{BB962C8B-B14F-4D97-AF65-F5344CB8AC3E}">
        <p14:creationId xmlns:p14="http://schemas.microsoft.com/office/powerpoint/2010/main" val="20043542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Gesetze? </a:t>
            </a:r>
            <a:br>
              <a:rPr lang="de-DE" dirty="0" smtClean="0"/>
            </a:br>
            <a:r>
              <a:rPr lang="de-DE" dirty="0" smtClean="0"/>
              <a:t>Oh je...</a:t>
            </a:r>
            <a:endParaRPr lang="de-DE" dirty="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 Selbsthilfe inclusiv</a:t>
            </a:r>
            <a:endParaRPr lang="de-DE" dirty="0"/>
          </a:p>
        </p:txBody>
      </p:sp>
    </p:spTree>
    <p:extLst>
      <p:ext uri="{BB962C8B-B14F-4D97-AF65-F5344CB8AC3E}">
        <p14:creationId xmlns:p14="http://schemas.microsoft.com/office/powerpoint/2010/main" val="356138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Benutzbarkeit</a:t>
            </a:r>
          </a:p>
          <a:p>
            <a:pPr marL="0" indent="0">
              <a:buNone/>
            </a:pPr>
            <a:r>
              <a:rPr lang="de-DE" sz="2000" dirty="0" smtClean="0"/>
              <a:t>Informieren, Orientieren, Warnen, Leiten</a:t>
            </a:r>
          </a:p>
          <a:p>
            <a:pPr marL="0" indent="0">
              <a:buNone/>
            </a:pPr>
            <a:endParaRPr lang="de-DE" sz="2000" dirty="0">
              <a:latin typeface="TheSans Plain"/>
              <a:cs typeface="TheSans Plain"/>
            </a:endParaRPr>
          </a:p>
          <a:p>
            <a:r>
              <a:rPr lang="de-DE" sz="1400" dirty="0" smtClean="0">
                <a:latin typeface="TheSans Plain"/>
                <a:cs typeface="TheSans Plain"/>
              </a:rPr>
              <a:t>2-Sinne-Prinzip</a:t>
            </a:r>
          </a:p>
          <a:p>
            <a:pPr marL="0" indent="0">
              <a:buNone/>
            </a:pPr>
            <a:endParaRPr lang="de-DE" sz="1400" dirty="0">
              <a:latin typeface="TheSans Plain"/>
              <a:cs typeface="TheSans Plain"/>
            </a:endParaRPr>
          </a:p>
          <a:p>
            <a:r>
              <a:rPr lang="de-DE" sz="1400" dirty="0" smtClean="0">
                <a:latin typeface="TheSans Plain"/>
                <a:cs typeface="TheSans Plain"/>
              </a:rPr>
              <a:t>Visuell</a:t>
            </a:r>
          </a:p>
          <a:p>
            <a:pPr marL="0" indent="0">
              <a:buNone/>
            </a:pPr>
            <a:r>
              <a:rPr lang="de-DE" sz="1400" dirty="0" smtClean="0">
                <a:latin typeface="TheSans Plain"/>
                <a:cs typeface="TheSans Plain"/>
              </a:rPr>
              <a:t>	Kontrast / Leuchtdichtekontrast (hell/dunkel)</a:t>
            </a:r>
          </a:p>
          <a:p>
            <a:pPr marL="0" indent="0">
              <a:buNone/>
            </a:pPr>
            <a:r>
              <a:rPr lang="de-DE" sz="1400" dirty="0" smtClean="0">
                <a:latin typeface="TheSans Plain"/>
                <a:cs typeface="TheSans Plain"/>
              </a:rPr>
              <a:t>	Größe, Form, Anordnung</a:t>
            </a:r>
          </a:p>
          <a:p>
            <a:pPr marL="0" indent="0">
              <a:buNone/>
            </a:pPr>
            <a:r>
              <a:rPr lang="de-DE" sz="1400" dirty="0" smtClean="0">
                <a:latin typeface="TheSans Plain"/>
                <a:cs typeface="TheSans Plain"/>
              </a:rPr>
              <a:t>	Beleuchtung, blendfreie Belichtung</a:t>
            </a:r>
          </a:p>
          <a:p>
            <a:pPr marL="0" indent="0">
              <a:buNone/>
            </a:pPr>
            <a:endParaRPr lang="de-DE" sz="1400" dirty="0">
              <a:latin typeface="TheSans Plain"/>
              <a:cs typeface="TheSans Plain"/>
            </a:endParaRPr>
          </a:p>
          <a:p>
            <a:r>
              <a:rPr lang="de-DE" sz="1400" dirty="0" smtClean="0">
                <a:latin typeface="TheSans Plain"/>
                <a:cs typeface="TheSans Plain"/>
              </a:rPr>
              <a:t>Auditiv</a:t>
            </a:r>
          </a:p>
          <a:p>
            <a:pPr marL="0" indent="0">
              <a:buNone/>
            </a:pPr>
            <a:r>
              <a:rPr lang="de-DE" sz="1400" dirty="0" smtClean="0">
                <a:latin typeface="TheSans Plain"/>
                <a:cs typeface="TheSans Plain"/>
              </a:rPr>
              <a:t>	Nutzsignal / Störgeräusche</a:t>
            </a:r>
          </a:p>
          <a:p>
            <a:pPr marL="0" indent="0">
              <a:buNone/>
            </a:pPr>
            <a:endParaRPr lang="de-DE" sz="1400" dirty="0">
              <a:latin typeface="TheSans Plain"/>
              <a:cs typeface="TheSans Plain"/>
            </a:endParaRPr>
          </a:p>
          <a:p>
            <a:r>
              <a:rPr lang="de-DE" sz="1400" dirty="0" smtClean="0">
                <a:latin typeface="TheSans Plain"/>
                <a:cs typeface="TheSans Plain"/>
              </a:rPr>
              <a:t>Taktil</a:t>
            </a:r>
          </a:p>
          <a:p>
            <a:pPr marL="0" indent="0">
              <a:buNone/>
            </a:pPr>
            <a:r>
              <a:rPr lang="de-DE" sz="1400" dirty="0" smtClean="0">
                <a:latin typeface="TheSans Plain"/>
                <a:cs typeface="TheSans Plain"/>
              </a:rPr>
              <a:t>	mit Fingern, mit Händen, mit Langstock, mit Füßen</a:t>
            </a:r>
          </a:p>
          <a:p>
            <a:pPr marL="0" indent="0">
              <a:buNone/>
            </a:pPr>
            <a:endParaRPr lang="de-DE" sz="1400" dirty="0" smtClean="0">
              <a:latin typeface="TheSans Plain"/>
              <a:cs typeface="TheSans Plain"/>
            </a:endParaRP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30379863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Benutzbarkeit</a:t>
            </a:r>
          </a:p>
          <a:p>
            <a:pPr marL="0" indent="0">
              <a:buNone/>
            </a:pPr>
            <a:r>
              <a:rPr lang="de-DE" sz="2000" dirty="0" smtClean="0"/>
              <a:t>Informieren, Orientieren, Warnen, Leiten</a:t>
            </a:r>
          </a:p>
          <a:p>
            <a:pPr marL="0" indent="0">
              <a:buNone/>
            </a:pPr>
            <a:endParaRPr lang="de-DE" sz="2000" dirty="0">
              <a:latin typeface="TheSans Plain"/>
              <a:cs typeface="TheSans Plain"/>
            </a:endParaRPr>
          </a:p>
          <a:p>
            <a:r>
              <a:rPr lang="de-DE" sz="1400" dirty="0" smtClean="0">
                <a:latin typeface="TheSans Plain"/>
                <a:cs typeface="TheSans Plain"/>
              </a:rPr>
              <a:t>2-Sinne-Prinzip</a:t>
            </a:r>
          </a:p>
          <a:p>
            <a:pPr marL="0" indent="0">
              <a:buNone/>
            </a:pPr>
            <a:endParaRPr lang="de-DE" sz="1400" dirty="0">
              <a:latin typeface="TheSans Plain"/>
              <a:cs typeface="TheSans Plain"/>
            </a:endParaRPr>
          </a:p>
          <a:p>
            <a:r>
              <a:rPr lang="de-DE" sz="1400" dirty="0" smtClean="0">
                <a:latin typeface="TheSans Plain"/>
                <a:cs typeface="TheSans Plain"/>
              </a:rPr>
              <a:t>Visuell</a:t>
            </a:r>
          </a:p>
          <a:p>
            <a:pPr marL="0" indent="0">
              <a:buNone/>
            </a:pPr>
            <a:r>
              <a:rPr lang="de-DE" sz="1400" dirty="0" smtClean="0">
                <a:latin typeface="TheSans Plain"/>
                <a:cs typeface="TheSans Plain"/>
              </a:rPr>
              <a:t>	Kontrast / Leuchtdichtekontrast (hell/dunkel)</a:t>
            </a:r>
          </a:p>
          <a:p>
            <a:pPr marL="0" indent="0">
              <a:buNone/>
            </a:pPr>
            <a:r>
              <a:rPr lang="de-DE" sz="1400" dirty="0" smtClean="0">
                <a:latin typeface="TheSans Plain"/>
                <a:cs typeface="TheSans Plain"/>
              </a:rPr>
              <a:t>	Größe, Form, Anordnung</a:t>
            </a:r>
          </a:p>
          <a:p>
            <a:pPr marL="0" indent="0">
              <a:buNone/>
            </a:pPr>
            <a:r>
              <a:rPr lang="de-DE" sz="1400" dirty="0" smtClean="0">
                <a:latin typeface="TheSans Plain"/>
                <a:cs typeface="TheSans Plain"/>
              </a:rPr>
              <a:t>	Beleuchtung, blendfreie Belichtung</a:t>
            </a:r>
          </a:p>
          <a:p>
            <a:pPr marL="0" indent="0">
              <a:buNone/>
            </a:pPr>
            <a:endParaRPr lang="de-DE" sz="1400" dirty="0">
              <a:latin typeface="TheSans Plain"/>
              <a:cs typeface="TheSans Plain"/>
            </a:endParaRPr>
          </a:p>
          <a:p>
            <a:r>
              <a:rPr lang="de-DE" sz="1400" dirty="0" smtClean="0">
                <a:solidFill>
                  <a:schemeClr val="bg1">
                    <a:lumMod val="65000"/>
                  </a:schemeClr>
                </a:solidFill>
                <a:latin typeface="TheSans Plain"/>
                <a:cs typeface="TheSans Plain"/>
              </a:rPr>
              <a:t>Auditiv</a:t>
            </a:r>
          </a:p>
          <a:p>
            <a:pPr marL="0" indent="0">
              <a:buNone/>
            </a:pPr>
            <a:r>
              <a:rPr lang="de-DE" sz="1400" dirty="0" smtClean="0">
                <a:solidFill>
                  <a:schemeClr val="bg1">
                    <a:lumMod val="65000"/>
                  </a:schemeClr>
                </a:solidFill>
                <a:latin typeface="TheSans Plain"/>
                <a:cs typeface="TheSans Plain"/>
              </a:rPr>
              <a:t>	Nutzsignal / Störgeräusche</a:t>
            </a:r>
          </a:p>
          <a:p>
            <a:pPr marL="0" indent="0">
              <a:buNone/>
            </a:pPr>
            <a:endParaRPr lang="de-DE" sz="1400" dirty="0">
              <a:solidFill>
                <a:schemeClr val="bg1">
                  <a:lumMod val="65000"/>
                </a:schemeClr>
              </a:solidFill>
              <a:latin typeface="TheSans Plain"/>
              <a:cs typeface="TheSans Plain"/>
            </a:endParaRPr>
          </a:p>
          <a:p>
            <a:r>
              <a:rPr lang="de-DE" sz="1400" dirty="0" smtClean="0">
                <a:solidFill>
                  <a:schemeClr val="bg1">
                    <a:lumMod val="65000"/>
                  </a:schemeClr>
                </a:solidFill>
                <a:latin typeface="TheSans Plain"/>
                <a:cs typeface="TheSans Plain"/>
              </a:rPr>
              <a:t>Taktil</a:t>
            </a:r>
          </a:p>
          <a:p>
            <a:pPr marL="0" indent="0">
              <a:buNone/>
            </a:pPr>
            <a:r>
              <a:rPr lang="de-DE" sz="1400" dirty="0" smtClean="0">
                <a:solidFill>
                  <a:schemeClr val="bg1">
                    <a:lumMod val="65000"/>
                  </a:schemeClr>
                </a:solidFill>
                <a:latin typeface="TheSans Plain"/>
                <a:cs typeface="TheSans Plain"/>
              </a:rPr>
              <a:t>	mit Fingern, mit Händen, mit Langstock, mit Füßen</a:t>
            </a:r>
          </a:p>
          <a:p>
            <a:pPr marL="0" indent="0">
              <a:buNone/>
            </a:pPr>
            <a:endParaRPr lang="de-DE" sz="1400" dirty="0" smtClean="0">
              <a:latin typeface="TheSans Plain"/>
              <a:cs typeface="TheSans Plain"/>
            </a:endParaRP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7" name="Bild 6" descr="Der große Raum mit Säulen ist kontrastarm, hat keine Wegweiser. Es ist sehr schlecht sich dort zu orientieren wenn man schlecht sieht oder Blind ist." title="Bild einer Raumsituation die sehr schlecht zu erfassen i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9110" y="2127739"/>
            <a:ext cx="4007690" cy="2459720"/>
          </a:xfrm>
          <a:prstGeom prst="rect">
            <a:avLst/>
          </a:prstGeom>
        </p:spPr>
      </p:pic>
      <p:pic>
        <p:nvPicPr>
          <p:cNvPr id="9" name="Bild 8" descr="Bild eines Wegweisers mit zahlreichen Schildern in verschiedenen Größen und Farben. Das Bild soll zeigen, dass zu viel Information schnell zu einer Reizüberflutung führen kann und eine Orientierung sogar schwieriger werden kann." title="Wegweis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118" y="4088045"/>
            <a:ext cx="1515627" cy="2020836"/>
          </a:xfrm>
          <a:prstGeom prst="rect">
            <a:avLst/>
          </a:prstGeom>
        </p:spPr>
      </p:pic>
    </p:spTree>
    <p:extLst>
      <p:ext uri="{BB962C8B-B14F-4D97-AF65-F5344CB8AC3E}">
        <p14:creationId xmlns:p14="http://schemas.microsoft.com/office/powerpoint/2010/main" val="32650164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Benutzbarkeit</a:t>
            </a:r>
          </a:p>
          <a:p>
            <a:pPr marL="0" indent="0">
              <a:buNone/>
            </a:pPr>
            <a:r>
              <a:rPr lang="de-DE" sz="2000" dirty="0" smtClean="0"/>
              <a:t>Informieren, Orientieren, Warnen, Leiten</a:t>
            </a:r>
          </a:p>
          <a:p>
            <a:pPr marL="0" indent="0">
              <a:buNone/>
            </a:pPr>
            <a:endParaRPr lang="de-DE" sz="2000" dirty="0">
              <a:latin typeface="TheSans Plain"/>
              <a:cs typeface="TheSans Plain"/>
            </a:endParaRPr>
          </a:p>
          <a:p>
            <a:r>
              <a:rPr lang="de-DE" sz="1400" dirty="0" smtClean="0">
                <a:latin typeface="TheSans Plain"/>
                <a:cs typeface="TheSans Plain"/>
              </a:rPr>
              <a:t>2-Sinne-Prinzip</a:t>
            </a:r>
          </a:p>
          <a:p>
            <a:pPr marL="0" indent="0">
              <a:buNone/>
            </a:pPr>
            <a:endParaRPr lang="de-DE" sz="1400" dirty="0">
              <a:latin typeface="TheSans Plain"/>
              <a:cs typeface="TheSans Plain"/>
            </a:endParaRPr>
          </a:p>
          <a:p>
            <a:r>
              <a:rPr lang="de-DE" sz="1400" dirty="0" smtClean="0">
                <a:latin typeface="TheSans Plain"/>
                <a:cs typeface="TheSans Plain"/>
              </a:rPr>
              <a:t>Visuell</a:t>
            </a:r>
          </a:p>
          <a:p>
            <a:pPr marL="0" indent="0">
              <a:buNone/>
            </a:pPr>
            <a:r>
              <a:rPr lang="de-DE" sz="1400" dirty="0" smtClean="0">
                <a:latin typeface="TheSans Plain"/>
                <a:cs typeface="TheSans Plain"/>
              </a:rPr>
              <a:t>	Kontrast / Leuchtdichtekontrast (hell/dunkel)</a:t>
            </a:r>
          </a:p>
          <a:p>
            <a:pPr marL="0" indent="0">
              <a:buNone/>
            </a:pPr>
            <a:r>
              <a:rPr lang="de-DE" sz="1400" dirty="0" smtClean="0">
                <a:latin typeface="TheSans Plain"/>
                <a:cs typeface="TheSans Plain"/>
              </a:rPr>
              <a:t>	Größe, Form, Anordnung</a:t>
            </a:r>
          </a:p>
          <a:p>
            <a:pPr marL="0" indent="0">
              <a:buNone/>
            </a:pPr>
            <a:r>
              <a:rPr lang="de-DE" sz="1400" dirty="0" smtClean="0">
                <a:latin typeface="TheSans Plain"/>
                <a:cs typeface="TheSans Plain"/>
              </a:rPr>
              <a:t>	Beleuchtung, blendfreie Belichtung</a:t>
            </a:r>
          </a:p>
          <a:p>
            <a:pPr marL="0" indent="0">
              <a:buNone/>
            </a:pPr>
            <a:endParaRPr lang="de-DE" sz="1400" dirty="0">
              <a:latin typeface="TheSans Plain"/>
              <a:cs typeface="TheSans Plain"/>
            </a:endParaRPr>
          </a:p>
          <a:p>
            <a:r>
              <a:rPr lang="de-DE" sz="1400" dirty="0" smtClean="0">
                <a:solidFill>
                  <a:schemeClr val="bg1">
                    <a:lumMod val="65000"/>
                  </a:schemeClr>
                </a:solidFill>
                <a:latin typeface="TheSans Plain"/>
                <a:cs typeface="TheSans Plain"/>
              </a:rPr>
              <a:t>Auditiv</a:t>
            </a:r>
          </a:p>
          <a:p>
            <a:pPr marL="0" indent="0">
              <a:buNone/>
            </a:pPr>
            <a:r>
              <a:rPr lang="de-DE" sz="1400" dirty="0" smtClean="0">
                <a:solidFill>
                  <a:schemeClr val="bg1">
                    <a:lumMod val="65000"/>
                  </a:schemeClr>
                </a:solidFill>
                <a:latin typeface="TheSans Plain"/>
                <a:cs typeface="TheSans Plain"/>
              </a:rPr>
              <a:t>	Nutzsignal / Störgeräusche</a:t>
            </a:r>
          </a:p>
          <a:p>
            <a:pPr marL="0" indent="0">
              <a:buNone/>
            </a:pPr>
            <a:endParaRPr lang="de-DE" sz="1400" dirty="0">
              <a:solidFill>
                <a:schemeClr val="bg1">
                  <a:lumMod val="65000"/>
                </a:schemeClr>
              </a:solidFill>
              <a:latin typeface="TheSans Plain"/>
              <a:cs typeface="TheSans Plain"/>
            </a:endParaRPr>
          </a:p>
          <a:p>
            <a:r>
              <a:rPr lang="de-DE" sz="1400" dirty="0" smtClean="0">
                <a:solidFill>
                  <a:schemeClr val="bg1">
                    <a:lumMod val="65000"/>
                  </a:schemeClr>
                </a:solidFill>
                <a:latin typeface="TheSans Plain"/>
                <a:cs typeface="TheSans Plain"/>
              </a:rPr>
              <a:t>Taktil</a:t>
            </a:r>
          </a:p>
          <a:p>
            <a:pPr marL="0" indent="0">
              <a:buNone/>
            </a:pPr>
            <a:r>
              <a:rPr lang="de-DE" sz="1400" dirty="0" smtClean="0">
                <a:solidFill>
                  <a:schemeClr val="bg1">
                    <a:lumMod val="65000"/>
                  </a:schemeClr>
                </a:solidFill>
                <a:latin typeface="TheSans Plain"/>
                <a:cs typeface="TheSans Plain"/>
              </a:rPr>
              <a:t>	mit Fingern, mit Händen, mit Langstock, mit Füßen</a:t>
            </a:r>
          </a:p>
          <a:p>
            <a:pPr marL="0" indent="0">
              <a:buNone/>
            </a:pPr>
            <a:endParaRPr lang="de-DE" sz="1400" dirty="0" smtClean="0">
              <a:latin typeface="TheSans Plain"/>
              <a:cs typeface="TheSans Plain"/>
            </a:endParaRP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8" name="Bild 7" descr="Das Bild zeigt eine Kabelbrücke auf dem Boden, die ein Hindernis darstellt" title="Weihnachtsmarkt Schwäbisch Gmü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2859" y="2294477"/>
            <a:ext cx="2024129" cy="2701516"/>
          </a:xfrm>
          <a:prstGeom prst="rect">
            <a:avLst/>
          </a:prstGeom>
        </p:spPr>
      </p:pic>
      <p:pic>
        <p:nvPicPr>
          <p:cNvPr id="10" name="Bild 9" descr="Das gleiche Bild mit der Kabelbrücke nur in schwarzweiß um zu zeigen, dass die Kabelbrücke fast nicht mehr zu sehen ist, wenn man keine Farben sehen kann." title="Weihnachtsmarkt Schwäbisch Gmünd in schwarzwei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07" y="2294477"/>
            <a:ext cx="2020101" cy="2701516"/>
          </a:xfrm>
          <a:prstGeom prst="rect">
            <a:avLst/>
          </a:prstGeom>
        </p:spPr>
      </p:pic>
    </p:spTree>
    <p:extLst>
      <p:ext uri="{BB962C8B-B14F-4D97-AF65-F5344CB8AC3E}">
        <p14:creationId xmlns:p14="http://schemas.microsoft.com/office/powerpoint/2010/main" val="18814709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Benutzbarkeit</a:t>
            </a:r>
          </a:p>
          <a:p>
            <a:pPr marL="0" indent="0">
              <a:buNone/>
            </a:pPr>
            <a:r>
              <a:rPr lang="de-DE" sz="2000" dirty="0" smtClean="0"/>
              <a:t>Informieren, Orientieren, Warnen, Leiten</a:t>
            </a:r>
          </a:p>
          <a:p>
            <a:pPr marL="0" indent="0">
              <a:buNone/>
            </a:pPr>
            <a:endParaRPr lang="de-DE" sz="2000" dirty="0">
              <a:latin typeface="TheSans Plain"/>
              <a:cs typeface="TheSans Plain"/>
            </a:endParaRPr>
          </a:p>
          <a:p>
            <a:r>
              <a:rPr lang="de-DE" sz="1400" dirty="0" smtClean="0">
                <a:latin typeface="TheSans Plain"/>
                <a:cs typeface="TheSans Plain"/>
              </a:rPr>
              <a:t>2-Sinne-Prinzip</a:t>
            </a:r>
          </a:p>
          <a:p>
            <a:pPr marL="0" indent="0">
              <a:buNone/>
            </a:pPr>
            <a:endParaRPr lang="de-DE" sz="1400" dirty="0">
              <a:latin typeface="TheSans Plain"/>
              <a:cs typeface="TheSans Plain"/>
            </a:endParaRPr>
          </a:p>
          <a:p>
            <a:r>
              <a:rPr lang="de-DE" sz="1400" dirty="0" smtClean="0">
                <a:solidFill>
                  <a:srgbClr val="A6A6A6"/>
                </a:solidFill>
                <a:latin typeface="TheSans Plain"/>
                <a:cs typeface="TheSans Plain"/>
              </a:rPr>
              <a:t>Visuell</a:t>
            </a:r>
          </a:p>
          <a:p>
            <a:pPr marL="0" indent="0">
              <a:buNone/>
            </a:pPr>
            <a:r>
              <a:rPr lang="de-DE" sz="1400" dirty="0" smtClean="0">
                <a:solidFill>
                  <a:srgbClr val="A6A6A6"/>
                </a:solidFill>
                <a:latin typeface="TheSans Plain"/>
                <a:cs typeface="TheSans Plain"/>
              </a:rPr>
              <a:t>	Kontrast / Leuchtdichtekontrast (hell/dunkel)</a:t>
            </a:r>
          </a:p>
          <a:p>
            <a:pPr marL="0" indent="0">
              <a:buNone/>
            </a:pPr>
            <a:r>
              <a:rPr lang="de-DE" sz="1400" dirty="0" smtClean="0">
                <a:solidFill>
                  <a:srgbClr val="A6A6A6"/>
                </a:solidFill>
                <a:latin typeface="TheSans Plain"/>
                <a:cs typeface="TheSans Plain"/>
              </a:rPr>
              <a:t>	Größe, Form, Anordnung</a:t>
            </a:r>
          </a:p>
          <a:p>
            <a:pPr marL="0" indent="0">
              <a:buNone/>
            </a:pPr>
            <a:r>
              <a:rPr lang="de-DE" sz="1400" dirty="0" smtClean="0">
                <a:solidFill>
                  <a:srgbClr val="A6A6A6"/>
                </a:solidFill>
                <a:latin typeface="TheSans Plain"/>
                <a:cs typeface="TheSans Plain"/>
              </a:rPr>
              <a:t>	Beleuchtung, blendfreie Belichtung</a:t>
            </a:r>
          </a:p>
          <a:p>
            <a:pPr marL="0" indent="0">
              <a:buNone/>
            </a:pPr>
            <a:endParaRPr lang="de-DE" sz="1400" dirty="0">
              <a:latin typeface="TheSans Plain"/>
              <a:cs typeface="TheSans Plain"/>
            </a:endParaRPr>
          </a:p>
          <a:p>
            <a:r>
              <a:rPr lang="de-DE" sz="1400" dirty="0" smtClean="0">
                <a:latin typeface="TheSans Plain"/>
                <a:cs typeface="TheSans Plain"/>
              </a:rPr>
              <a:t>Auditiv</a:t>
            </a:r>
          </a:p>
          <a:p>
            <a:pPr marL="0" indent="0">
              <a:buNone/>
            </a:pPr>
            <a:r>
              <a:rPr lang="de-DE" sz="1400" dirty="0" smtClean="0">
                <a:latin typeface="TheSans Plain"/>
                <a:cs typeface="TheSans Plain"/>
              </a:rPr>
              <a:t>	Nutzsignal / Störgeräusche</a:t>
            </a:r>
          </a:p>
          <a:p>
            <a:pPr marL="0" indent="0">
              <a:buNone/>
            </a:pPr>
            <a:endParaRPr lang="de-DE" sz="1400" dirty="0">
              <a:solidFill>
                <a:schemeClr val="bg1">
                  <a:lumMod val="65000"/>
                </a:schemeClr>
              </a:solidFill>
              <a:latin typeface="TheSans Plain"/>
              <a:cs typeface="TheSans Plain"/>
            </a:endParaRPr>
          </a:p>
          <a:p>
            <a:r>
              <a:rPr lang="de-DE" sz="1400" dirty="0" smtClean="0">
                <a:solidFill>
                  <a:schemeClr val="bg1">
                    <a:lumMod val="65000"/>
                  </a:schemeClr>
                </a:solidFill>
                <a:latin typeface="TheSans Plain"/>
                <a:cs typeface="TheSans Plain"/>
              </a:rPr>
              <a:t>Taktil</a:t>
            </a:r>
          </a:p>
          <a:p>
            <a:pPr marL="0" indent="0">
              <a:buNone/>
            </a:pPr>
            <a:r>
              <a:rPr lang="de-DE" sz="1400" dirty="0" smtClean="0">
                <a:solidFill>
                  <a:schemeClr val="bg1">
                    <a:lumMod val="65000"/>
                  </a:schemeClr>
                </a:solidFill>
                <a:latin typeface="TheSans Plain"/>
                <a:cs typeface="TheSans Plain"/>
              </a:rPr>
              <a:t>	mit Fingern, mit Händen, mit Langstock, mit Füßen</a:t>
            </a:r>
          </a:p>
          <a:p>
            <a:pPr marL="0" indent="0">
              <a:buNone/>
            </a:pPr>
            <a:endParaRPr lang="de-DE" sz="1400" dirty="0" smtClean="0">
              <a:latin typeface="TheSans Plain"/>
              <a:cs typeface="TheSans Plain"/>
            </a:endParaRP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8" name="Bild 7" descr="Das Bild zeigt die Bahnhofshalle des Hauptbahnhof in New York. Beispiel für eine sehr große Halle mit vielen Menschen bei der es durch denn Hall und die LAutstärke schwierig werden kann am Informationsschalter gut hören / verstehen zu können." title="Grand Central Station New Yor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647" y="2168876"/>
            <a:ext cx="4291234" cy="2859706"/>
          </a:xfrm>
          <a:prstGeom prst="rect">
            <a:avLst/>
          </a:prstGeom>
        </p:spPr>
      </p:pic>
    </p:spTree>
    <p:extLst>
      <p:ext uri="{BB962C8B-B14F-4D97-AF65-F5344CB8AC3E}">
        <p14:creationId xmlns:p14="http://schemas.microsoft.com/office/powerpoint/2010/main" val="9795414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Benutzbarkeit</a:t>
            </a:r>
          </a:p>
          <a:p>
            <a:pPr marL="0" indent="0">
              <a:buNone/>
            </a:pPr>
            <a:r>
              <a:rPr lang="de-DE" sz="2000" dirty="0" smtClean="0"/>
              <a:t>Informieren, Orientieren, Warnen, Leiten</a:t>
            </a:r>
          </a:p>
          <a:p>
            <a:pPr marL="0" indent="0">
              <a:buNone/>
            </a:pPr>
            <a:endParaRPr lang="de-DE" sz="2000" dirty="0">
              <a:latin typeface="TheSans Plain"/>
              <a:cs typeface="TheSans Plain"/>
            </a:endParaRPr>
          </a:p>
          <a:p>
            <a:r>
              <a:rPr lang="de-DE" sz="1400" dirty="0" smtClean="0">
                <a:latin typeface="TheSans Plain"/>
                <a:cs typeface="TheSans Plain"/>
              </a:rPr>
              <a:t>2-Sinne-Prinzip</a:t>
            </a:r>
          </a:p>
          <a:p>
            <a:pPr marL="0" indent="0">
              <a:buNone/>
            </a:pPr>
            <a:endParaRPr lang="de-DE" sz="1400" dirty="0">
              <a:latin typeface="TheSans Plain"/>
              <a:cs typeface="TheSans Plain"/>
            </a:endParaRPr>
          </a:p>
          <a:p>
            <a:r>
              <a:rPr lang="de-DE" sz="1400" dirty="0" smtClean="0">
                <a:solidFill>
                  <a:srgbClr val="A6A6A6"/>
                </a:solidFill>
                <a:latin typeface="TheSans Plain"/>
                <a:cs typeface="TheSans Plain"/>
              </a:rPr>
              <a:t>Visuell</a:t>
            </a:r>
          </a:p>
          <a:p>
            <a:pPr marL="0" indent="0">
              <a:buNone/>
            </a:pPr>
            <a:r>
              <a:rPr lang="de-DE" sz="1400" dirty="0" smtClean="0">
                <a:solidFill>
                  <a:srgbClr val="A6A6A6"/>
                </a:solidFill>
                <a:latin typeface="TheSans Plain"/>
                <a:cs typeface="TheSans Plain"/>
              </a:rPr>
              <a:t>	Kontrast / Leuchtdichtekontrast (hell/dunkel)</a:t>
            </a:r>
          </a:p>
          <a:p>
            <a:pPr marL="0" indent="0">
              <a:buNone/>
            </a:pPr>
            <a:r>
              <a:rPr lang="de-DE" sz="1400" dirty="0" smtClean="0">
                <a:solidFill>
                  <a:srgbClr val="A6A6A6"/>
                </a:solidFill>
                <a:latin typeface="TheSans Plain"/>
                <a:cs typeface="TheSans Plain"/>
              </a:rPr>
              <a:t>	Größe, Form, Anordnung</a:t>
            </a:r>
          </a:p>
          <a:p>
            <a:pPr marL="0" indent="0">
              <a:buNone/>
            </a:pPr>
            <a:r>
              <a:rPr lang="de-DE" sz="1400" dirty="0" smtClean="0">
                <a:solidFill>
                  <a:srgbClr val="A6A6A6"/>
                </a:solidFill>
                <a:latin typeface="TheSans Plain"/>
                <a:cs typeface="TheSans Plain"/>
              </a:rPr>
              <a:t>	Beleuchtung, blendfreie Belichtung</a:t>
            </a:r>
          </a:p>
          <a:p>
            <a:pPr marL="0" indent="0">
              <a:buNone/>
            </a:pPr>
            <a:endParaRPr lang="de-DE" sz="1400" dirty="0">
              <a:latin typeface="TheSans Plain"/>
              <a:cs typeface="TheSans Plain"/>
            </a:endParaRPr>
          </a:p>
          <a:p>
            <a:r>
              <a:rPr lang="de-DE" sz="1400" dirty="0" smtClean="0">
                <a:solidFill>
                  <a:schemeClr val="bg1">
                    <a:lumMod val="65000"/>
                  </a:schemeClr>
                </a:solidFill>
                <a:latin typeface="TheSans Plain"/>
                <a:cs typeface="TheSans Plain"/>
              </a:rPr>
              <a:t>Auditiv</a:t>
            </a:r>
          </a:p>
          <a:p>
            <a:pPr marL="0" indent="0">
              <a:buNone/>
            </a:pPr>
            <a:r>
              <a:rPr lang="de-DE" sz="1400" dirty="0" smtClean="0">
                <a:solidFill>
                  <a:schemeClr val="bg1">
                    <a:lumMod val="65000"/>
                  </a:schemeClr>
                </a:solidFill>
                <a:latin typeface="TheSans Plain"/>
                <a:cs typeface="TheSans Plain"/>
              </a:rPr>
              <a:t>	Nutzsignal / Störgeräusche</a:t>
            </a:r>
          </a:p>
          <a:p>
            <a:pPr marL="0" indent="0">
              <a:buNone/>
            </a:pPr>
            <a:endParaRPr lang="de-DE" sz="1400" dirty="0">
              <a:solidFill>
                <a:schemeClr val="bg1">
                  <a:lumMod val="65000"/>
                </a:schemeClr>
              </a:solidFill>
              <a:latin typeface="TheSans Plain"/>
              <a:cs typeface="TheSans Plain"/>
            </a:endParaRPr>
          </a:p>
          <a:p>
            <a:r>
              <a:rPr lang="de-DE" sz="1400" dirty="0" smtClean="0">
                <a:latin typeface="TheSans Plain"/>
                <a:cs typeface="TheSans Plain"/>
              </a:rPr>
              <a:t>Taktil</a:t>
            </a:r>
          </a:p>
          <a:p>
            <a:pPr marL="0" indent="0">
              <a:buNone/>
            </a:pPr>
            <a:r>
              <a:rPr lang="de-DE" sz="1400" dirty="0" smtClean="0">
                <a:latin typeface="TheSans Plain"/>
                <a:cs typeface="TheSans Plain"/>
              </a:rPr>
              <a:t>	mit Fingern, mit Händen, mit Langstock, mit Füßen</a:t>
            </a:r>
          </a:p>
          <a:p>
            <a:pPr marL="0" indent="0">
              <a:buNone/>
            </a:pPr>
            <a:endParaRPr lang="de-DE" sz="1400" dirty="0" smtClean="0">
              <a:latin typeface="TheSans Plain"/>
              <a:cs typeface="TheSans Plain"/>
            </a:endParaRP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9" name="Bild 8" descr="Das Bild zeige einen Handlauf an einem Bahnsteig in Mannheim mit der Bahnsteigbezeichnung und weiteren Informationen in Braille und Keilschrift" title="HAndlauf mit Informationen in Braille und Keilschrif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887" y="3617164"/>
            <a:ext cx="3305913" cy="2479435"/>
          </a:xfrm>
          <a:prstGeom prst="rect">
            <a:avLst/>
          </a:prstGeom>
        </p:spPr>
      </p:pic>
      <p:pic>
        <p:nvPicPr>
          <p:cNvPr id="10" name="Bild 9" descr="Das Bild zeige einen Handlauf an einem Bahnsteig mit der Bahnsteigbezeichnung in Braille und Keilschrift" title="Braille Information an einem Handlau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886" y="1305523"/>
            <a:ext cx="3305913" cy="2204631"/>
          </a:xfrm>
          <a:prstGeom prst="rect">
            <a:avLst/>
          </a:prstGeom>
        </p:spPr>
      </p:pic>
    </p:spTree>
    <p:extLst>
      <p:ext uri="{BB962C8B-B14F-4D97-AF65-F5344CB8AC3E}">
        <p14:creationId xmlns:p14="http://schemas.microsoft.com/office/powerpoint/2010/main" val="32649355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Benutzbarkeit</a:t>
            </a:r>
          </a:p>
          <a:p>
            <a:pPr marL="0" indent="0">
              <a:buNone/>
            </a:pPr>
            <a:r>
              <a:rPr lang="de-DE" sz="2000" dirty="0" smtClean="0"/>
              <a:t>Informieren, Orientieren, Warnen, Leiten</a:t>
            </a:r>
          </a:p>
          <a:p>
            <a:pPr marL="0" indent="0">
              <a:buNone/>
            </a:pPr>
            <a:endParaRPr lang="de-DE" sz="2000" dirty="0">
              <a:latin typeface="TheSans Plain"/>
              <a:cs typeface="TheSans Plain"/>
            </a:endParaRPr>
          </a:p>
          <a:p>
            <a:r>
              <a:rPr lang="de-DE" sz="1400" dirty="0" smtClean="0">
                <a:latin typeface="TheSans Plain"/>
                <a:cs typeface="TheSans Plain"/>
              </a:rPr>
              <a:t>2-Sinne-Prinzip</a:t>
            </a:r>
          </a:p>
          <a:p>
            <a:pPr marL="0" indent="0">
              <a:buNone/>
            </a:pPr>
            <a:endParaRPr lang="de-DE" sz="1400" dirty="0">
              <a:latin typeface="TheSans Plain"/>
              <a:cs typeface="TheSans Plain"/>
            </a:endParaRPr>
          </a:p>
          <a:p>
            <a:r>
              <a:rPr lang="de-DE" sz="1400" dirty="0" smtClean="0">
                <a:solidFill>
                  <a:srgbClr val="A6A6A6"/>
                </a:solidFill>
                <a:latin typeface="TheSans Plain"/>
                <a:cs typeface="TheSans Plain"/>
              </a:rPr>
              <a:t>Visuell</a:t>
            </a:r>
          </a:p>
          <a:p>
            <a:pPr marL="0" indent="0">
              <a:buNone/>
            </a:pPr>
            <a:r>
              <a:rPr lang="de-DE" sz="1400" dirty="0" smtClean="0">
                <a:solidFill>
                  <a:srgbClr val="A6A6A6"/>
                </a:solidFill>
                <a:latin typeface="TheSans Plain"/>
                <a:cs typeface="TheSans Plain"/>
              </a:rPr>
              <a:t>	Kontrast / Leuchtdichtekontrast (hell/dunkel)</a:t>
            </a:r>
          </a:p>
          <a:p>
            <a:pPr marL="0" indent="0">
              <a:buNone/>
            </a:pPr>
            <a:r>
              <a:rPr lang="de-DE" sz="1400" dirty="0" smtClean="0">
                <a:solidFill>
                  <a:srgbClr val="A6A6A6"/>
                </a:solidFill>
                <a:latin typeface="TheSans Plain"/>
                <a:cs typeface="TheSans Plain"/>
              </a:rPr>
              <a:t>	Größe, Form, Anordnung</a:t>
            </a:r>
          </a:p>
          <a:p>
            <a:pPr marL="0" indent="0">
              <a:buNone/>
            </a:pPr>
            <a:r>
              <a:rPr lang="de-DE" sz="1400" dirty="0" smtClean="0">
                <a:solidFill>
                  <a:srgbClr val="A6A6A6"/>
                </a:solidFill>
                <a:latin typeface="TheSans Plain"/>
                <a:cs typeface="TheSans Plain"/>
              </a:rPr>
              <a:t>	Beleuchtung, blendfreie Belichtung</a:t>
            </a:r>
          </a:p>
          <a:p>
            <a:pPr marL="0" indent="0">
              <a:buNone/>
            </a:pPr>
            <a:endParaRPr lang="de-DE" sz="1400" dirty="0">
              <a:latin typeface="TheSans Plain"/>
              <a:cs typeface="TheSans Plain"/>
            </a:endParaRPr>
          </a:p>
          <a:p>
            <a:r>
              <a:rPr lang="de-DE" sz="1400" dirty="0" smtClean="0">
                <a:solidFill>
                  <a:schemeClr val="bg1">
                    <a:lumMod val="65000"/>
                  </a:schemeClr>
                </a:solidFill>
                <a:latin typeface="TheSans Plain"/>
                <a:cs typeface="TheSans Plain"/>
              </a:rPr>
              <a:t>Auditiv</a:t>
            </a:r>
          </a:p>
          <a:p>
            <a:pPr marL="0" indent="0">
              <a:buNone/>
            </a:pPr>
            <a:r>
              <a:rPr lang="de-DE" sz="1400" dirty="0" smtClean="0">
                <a:solidFill>
                  <a:schemeClr val="bg1">
                    <a:lumMod val="65000"/>
                  </a:schemeClr>
                </a:solidFill>
                <a:latin typeface="TheSans Plain"/>
                <a:cs typeface="TheSans Plain"/>
              </a:rPr>
              <a:t>	Nutzsignal / Störgeräusche</a:t>
            </a:r>
          </a:p>
          <a:p>
            <a:pPr marL="0" indent="0">
              <a:buNone/>
            </a:pPr>
            <a:endParaRPr lang="de-DE" sz="1400" dirty="0">
              <a:solidFill>
                <a:schemeClr val="bg1">
                  <a:lumMod val="65000"/>
                </a:schemeClr>
              </a:solidFill>
              <a:latin typeface="TheSans Plain"/>
              <a:cs typeface="TheSans Plain"/>
            </a:endParaRPr>
          </a:p>
          <a:p>
            <a:r>
              <a:rPr lang="de-DE" sz="1400" dirty="0" smtClean="0">
                <a:latin typeface="TheSans Plain"/>
                <a:cs typeface="TheSans Plain"/>
              </a:rPr>
              <a:t>Taktil</a:t>
            </a:r>
          </a:p>
          <a:p>
            <a:pPr marL="0" indent="0">
              <a:buNone/>
            </a:pPr>
            <a:r>
              <a:rPr lang="de-DE" sz="1400" dirty="0" smtClean="0">
                <a:latin typeface="TheSans Plain"/>
                <a:cs typeface="TheSans Plain"/>
              </a:rPr>
              <a:t>	mit Fingern, mit Händen, mit Langstock, mit Füßen</a:t>
            </a:r>
          </a:p>
          <a:p>
            <a:pPr marL="0" indent="0">
              <a:buNone/>
            </a:pPr>
            <a:endParaRPr lang="de-DE" sz="1400" dirty="0" smtClean="0">
              <a:latin typeface="TheSans Plain"/>
              <a:cs typeface="TheSans Plain"/>
            </a:endParaRP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7" name="Bild 6" title="Informationstafel für Binde mit einem Grundrissmodell eines Gebäud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0725" y="3653392"/>
            <a:ext cx="3586075" cy="2391464"/>
          </a:xfrm>
          <a:prstGeom prst="rect">
            <a:avLst/>
          </a:prstGeom>
        </p:spPr>
      </p:pic>
      <p:pic>
        <p:nvPicPr>
          <p:cNvPr id="8" name="Bild 7" title="Informationssäule in einem Botanischen Garten in Brail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352" y="485142"/>
            <a:ext cx="1995447" cy="3009157"/>
          </a:xfrm>
          <a:prstGeom prst="rect">
            <a:avLst/>
          </a:prstGeom>
        </p:spPr>
      </p:pic>
    </p:spTree>
    <p:extLst>
      <p:ext uri="{BB962C8B-B14F-4D97-AF65-F5344CB8AC3E}">
        <p14:creationId xmlns:p14="http://schemas.microsoft.com/office/powerpoint/2010/main" val="33027565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Benutzbarkeit</a:t>
            </a:r>
          </a:p>
          <a:p>
            <a:pPr marL="0" indent="0">
              <a:buNone/>
            </a:pPr>
            <a:r>
              <a:rPr lang="de-DE" sz="2000" dirty="0" smtClean="0"/>
              <a:t>Ausstattung</a:t>
            </a: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7" name="Bild 6" descr="Bibliothek mit einem Schalter in differenzierter Höhe. Hier eine stehende Frau am hohen Teil des Schalters." title="Biblioth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086" y="1334144"/>
            <a:ext cx="3124200" cy="2081498"/>
          </a:xfrm>
          <a:prstGeom prst="rect">
            <a:avLst/>
          </a:prstGeom>
        </p:spPr>
      </p:pic>
      <p:pic>
        <p:nvPicPr>
          <p:cNvPr id="10" name="Bild 9" descr="Bibliothek mit einem Schalter in differenzierter Höhe. Hier eine im Rollstuhl sitzender Mann am niedrigen Teil des Schalters." title="Biblioth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086" y="3659979"/>
            <a:ext cx="3124200" cy="2081498"/>
          </a:xfrm>
          <a:prstGeom prst="rect">
            <a:avLst/>
          </a:prstGeom>
        </p:spPr>
      </p:pic>
      <p:pic>
        <p:nvPicPr>
          <p:cNvPr id="11" name="Bild 10" descr="Beispiel für schlecht erkennbaren Eingang" title="Weiße Wand mit weißer Tü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246533"/>
            <a:ext cx="3249641" cy="2338218"/>
          </a:xfrm>
          <a:prstGeom prst="rect">
            <a:avLst/>
          </a:prstGeom>
        </p:spPr>
      </p:pic>
      <p:pic>
        <p:nvPicPr>
          <p:cNvPr id="12" name="Bild 11" title="Beispielzeichnung an welcher Stelle zum Beispiel ein Schalter an der Wand angebracht werden soll, damit Rollstuhlfahrer diesen noch bedienen könn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19" y="4794357"/>
            <a:ext cx="1917486" cy="1236045"/>
          </a:xfrm>
          <a:prstGeom prst="rect">
            <a:avLst/>
          </a:prstGeom>
        </p:spPr>
      </p:pic>
      <p:pic>
        <p:nvPicPr>
          <p:cNvPr id="13" name="Bild 12" title="Rollstuhlfahrer an unterfahrbarem Waschbeck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2805" y="3659979"/>
            <a:ext cx="2252046" cy="1500426"/>
          </a:xfrm>
          <a:prstGeom prst="rect">
            <a:avLst/>
          </a:prstGeom>
        </p:spPr>
      </p:pic>
    </p:spTree>
    <p:extLst>
      <p:ext uri="{BB962C8B-B14F-4D97-AF65-F5344CB8AC3E}">
        <p14:creationId xmlns:p14="http://schemas.microsoft.com/office/powerpoint/2010/main" val="21179438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dirty="0" smtClean="0"/>
              <a:t>Anwendung in der Selbsthilfe</a:t>
            </a:r>
            <a:endParaRPr lang="de-DE" dirty="0"/>
          </a:p>
        </p:txBody>
      </p:sp>
      <p:sp>
        <p:nvSpPr>
          <p:cNvPr id="3" name="Inhaltsplatzhalter 2"/>
          <p:cNvSpPr>
            <a:spLocks noGrp="1"/>
          </p:cNvSpPr>
          <p:nvPr>
            <p:ph idx="1"/>
          </p:nvPr>
        </p:nvSpPr>
        <p:spPr>
          <a:xfrm>
            <a:off x="457200" y="1334144"/>
            <a:ext cx="8229600" cy="4922778"/>
          </a:xfrm>
        </p:spPr>
        <p:txBody>
          <a:bodyPr>
            <a:normAutofit/>
          </a:bodyPr>
          <a:lstStyle/>
          <a:p>
            <a:pPr marL="0" indent="0">
              <a:buNone/>
            </a:pPr>
            <a:r>
              <a:rPr lang="de-DE" sz="2000" dirty="0" smtClean="0"/>
              <a:t>Benutzbarkeit</a:t>
            </a:r>
          </a:p>
          <a:p>
            <a:pPr marL="0" indent="0">
              <a:buNone/>
            </a:pPr>
            <a:r>
              <a:rPr lang="de-DE" sz="2000" dirty="0" smtClean="0"/>
              <a:t>Ausstattung</a:t>
            </a:r>
          </a:p>
          <a:p>
            <a:pPr marL="0" indent="0">
              <a:buNone/>
            </a:pPr>
            <a:endParaRPr lang="de-DE" sz="2000" dirty="0"/>
          </a:p>
          <a:p>
            <a:pPr marL="0" indent="0">
              <a:buNone/>
            </a:pPr>
            <a:r>
              <a:rPr lang="de-DE" sz="1400" dirty="0" smtClean="0">
                <a:latin typeface="TheSans Plain"/>
                <a:cs typeface="TheSans Plain"/>
              </a:rPr>
              <a:t>Gut gemeint ist nicht immer gut gemacht ...</a:t>
            </a:r>
          </a:p>
          <a:p>
            <a:pPr marL="0" indent="0">
              <a:buNone/>
            </a:pPr>
            <a:endParaRPr lang="de-DE" sz="1400" dirty="0">
              <a:latin typeface="TheSans Plain"/>
              <a:cs typeface="TheSans Plain"/>
            </a:endParaRPr>
          </a:p>
          <a:p>
            <a:pPr marL="0" indent="0">
              <a:buNone/>
            </a:pPr>
            <a:endParaRPr lang="de-DE" sz="2000" dirty="0" smtClean="0">
              <a:latin typeface="TheSans Plain"/>
              <a:cs typeface="TheSans Plain"/>
            </a:endParaRPr>
          </a:p>
          <a:p>
            <a:pPr marL="0" indent="0">
              <a:buNone/>
            </a:pPr>
            <a:endParaRPr lang="de-DE" sz="2000" dirty="0" smtClean="0">
              <a:latin typeface="TheSans Plain"/>
              <a:cs typeface="TheSans Plain"/>
            </a:endParaRP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9" name="Bild 8" descr="Mit nicht klappbarem Haltebügel, der aber so angebracht ist, dass eine Benutzung mit Rollstuhl unmöglich ist." title="Bild einer Toilett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305" y="1549917"/>
            <a:ext cx="2961495" cy="4445021"/>
          </a:xfrm>
          <a:prstGeom prst="rect">
            <a:avLst/>
          </a:prstGeom>
        </p:spPr>
      </p:pic>
      <p:pic>
        <p:nvPicPr>
          <p:cNvPr id="14" name="Bild 13" descr="Zeichnung aus der DIN wie ein Rollstuhl WC aussehen soll" title="Rollstuhl Toilet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92145"/>
            <a:ext cx="3696453" cy="3102794"/>
          </a:xfrm>
          <a:prstGeom prst="rect">
            <a:avLst/>
          </a:prstGeom>
        </p:spPr>
      </p:pic>
    </p:spTree>
    <p:extLst>
      <p:ext uri="{BB962C8B-B14F-4D97-AF65-F5344CB8AC3E}">
        <p14:creationId xmlns:p14="http://schemas.microsoft.com/office/powerpoint/2010/main" val="34583042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dirty="0" smtClean="0"/>
              <a:t>Beispiele</a:t>
            </a:r>
            <a:endParaRPr lang="de-DE" dirty="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9" name="Bild 8" descr="Bild eines Toilettenhäuschens in Kanada für Rollsühle geeignet an einem See, mit einem gut berollbaren Holzplankenweg zum Toilettenhäuschen." title="Toilettenhäuschen in Kanad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0756" y="371888"/>
            <a:ext cx="2856043" cy="4301270"/>
          </a:xfrm>
          <a:prstGeom prst="rect">
            <a:avLst/>
          </a:prstGeom>
        </p:spPr>
      </p:pic>
      <p:pic>
        <p:nvPicPr>
          <p:cNvPr id="14" name="Bild 13" descr="Das Bild zeige einen ausgestellten Schädelknochen eines Tieres der von Blidnen angefasst une abgetastet werden darf und vor dem die Beschreibung auch in Braille angebracht ist. Zudem ist das Display in einer niedrigen Höhe, dass auch Kinder oder Rollstuhlfahrer bis an den Schädel greifen können." title="Muse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85651"/>
            <a:ext cx="2517480" cy="3356640"/>
          </a:xfrm>
          <a:prstGeom prst="rect">
            <a:avLst/>
          </a:prstGeom>
        </p:spPr>
      </p:pic>
      <p:pic>
        <p:nvPicPr>
          <p:cNvPr id="15" name="Bild 14" descr="Bild eines Schildes an einem Trimm Dich Pfad in Kanada, dass die Anleitung für ein Trimmgerät zeigt, das auch von Rollstuhlfahrern benutzbar ist. (Es kann ein Gewicht hochgezogen werden, das die Armmuskeln trainiert.)" title="Trimm Dich Pf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481" y="1880760"/>
            <a:ext cx="2224359" cy="3349623"/>
          </a:xfrm>
          <a:prstGeom prst="rect">
            <a:avLst/>
          </a:prstGeom>
        </p:spPr>
      </p:pic>
    </p:spTree>
    <p:extLst>
      <p:ext uri="{BB962C8B-B14F-4D97-AF65-F5344CB8AC3E}">
        <p14:creationId xmlns:p14="http://schemas.microsoft.com/office/powerpoint/2010/main" val="34583042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smtClean="0"/>
              <a:t>Fragen?</a:t>
            </a:r>
            <a:endParaRPr lang="de-DE" dirty="0"/>
          </a:p>
        </p:txBody>
      </p:sp>
      <p:sp>
        <p:nvSpPr>
          <p:cNvPr id="3" name="Inhaltsplatzhalter 2"/>
          <p:cNvSpPr>
            <a:spLocks noGrp="1"/>
          </p:cNvSpPr>
          <p:nvPr>
            <p:ph idx="1"/>
          </p:nvPr>
        </p:nvSpPr>
        <p:spPr>
          <a:xfrm>
            <a:off x="457199" y="1600200"/>
            <a:ext cx="3514854" cy="4525963"/>
          </a:xfrm>
        </p:spPr>
        <p:txBody>
          <a:bodyPr>
            <a:normAutofit/>
          </a:bodyPr>
          <a:lstStyle/>
          <a:p>
            <a:pPr marL="0" indent="0">
              <a:buNone/>
            </a:pPr>
            <a:r>
              <a:rPr lang="de-DE" sz="2000" dirty="0" smtClean="0"/>
              <a:t>Zeit für Ihre Fragen...</a:t>
            </a: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10" name="Bild 9" descr="Bild mit gezeichneten Seifenblasen mit Fragezeichen darin" title="Fragezeich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995" y="909446"/>
            <a:ext cx="6056469" cy="4036069"/>
          </a:xfrm>
          <a:prstGeom prst="rect">
            <a:avLst/>
          </a:prstGeom>
        </p:spPr>
      </p:pic>
      <p:pic>
        <p:nvPicPr>
          <p:cNvPr id="11" name="Bild 10" descr="Bild einer Frau die den Finger hebt um eine Frage zu stellen" title="Fragende Frau"/>
          <p:cNvPicPr>
            <a:picLocks noChangeAspect="1"/>
          </p:cNvPicPr>
          <p:nvPr/>
        </p:nvPicPr>
        <p:blipFill>
          <a:blip r:embed="rId3"/>
          <a:stretch>
            <a:fillRect/>
          </a:stretch>
        </p:blipFill>
        <p:spPr>
          <a:xfrm>
            <a:off x="812244" y="2318700"/>
            <a:ext cx="3557112" cy="3913305"/>
          </a:xfrm>
          <a:prstGeom prst="rect">
            <a:avLst/>
          </a:prstGeom>
        </p:spPr>
      </p:pic>
    </p:spTree>
    <p:extLst>
      <p:ext uri="{BB962C8B-B14F-4D97-AF65-F5344CB8AC3E}">
        <p14:creationId xmlns:p14="http://schemas.microsoft.com/office/powerpoint/2010/main" val="34042576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Rechtliche Grundlagen</a:t>
            </a:r>
            <a:endParaRPr lang="de-DE" dirty="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
        <p:nvSpPr>
          <p:cNvPr id="8" name="Textfeld 7"/>
          <p:cNvSpPr txBox="1"/>
          <p:nvPr/>
        </p:nvSpPr>
        <p:spPr>
          <a:xfrm>
            <a:off x="810624" y="1218429"/>
            <a:ext cx="7876176" cy="5284525"/>
          </a:xfrm>
          <a:prstGeom prst="rect">
            <a:avLst/>
          </a:prstGeom>
          <a:noFill/>
        </p:spPr>
        <p:txBody>
          <a:bodyPr wrap="square" rtlCol="0">
            <a:spAutoFit/>
          </a:bodyPr>
          <a:lstStyle/>
          <a:p>
            <a:pPr>
              <a:lnSpc>
                <a:spcPct val="140000"/>
              </a:lnSpc>
              <a:buSzPct val="100000"/>
            </a:pPr>
            <a:r>
              <a:rPr lang="de-DE" dirty="0" smtClean="0">
                <a:latin typeface="TheSans Plain"/>
                <a:cs typeface="TheSans Plain"/>
              </a:rPr>
              <a:t>UN-Behindertenrechtskonvention (UN-BRK) (ratifiziert am 26.03.2009)</a:t>
            </a:r>
          </a:p>
          <a:p>
            <a:pPr>
              <a:lnSpc>
                <a:spcPct val="140000"/>
              </a:lnSpc>
              <a:buSzPct val="100000"/>
            </a:pPr>
            <a:r>
              <a:rPr lang="de-DE" dirty="0" smtClean="0">
                <a:latin typeface="TheSans Plain"/>
                <a:cs typeface="TheSans Plain"/>
              </a:rPr>
              <a:t>Grundgesetz (GG)</a:t>
            </a:r>
          </a:p>
          <a:p>
            <a:pPr>
              <a:lnSpc>
                <a:spcPct val="140000"/>
              </a:lnSpc>
              <a:buSzPct val="100000"/>
            </a:pPr>
            <a:r>
              <a:rPr lang="de-DE" dirty="0" smtClean="0">
                <a:latin typeface="TheSans Plain"/>
                <a:cs typeface="TheSans Plain"/>
              </a:rPr>
              <a:t>Behindertengleichstellungsgesetz (</a:t>
            </a:r>
            <a:r>
              <a:rPr lang="de-DE" dirty="0">
                <a:latin typeface="TheSans Plain"/>
                <a:cs typeface="TheSans Plain"/>
              </a:rPr>
              <a:t>BGG</a:t>
            </a:r>
            <a:r>
              <a:rPr lang="de-DE" dirty="0" smtClean="0">
                <a:latin typeface="TheSans Plain"/>
                <a:cs typeface="TheSans Plain"/>
              </a:rPr>
              <a:t>)</a:t>
            </a:r>
          </a:p>
          <a:p>
            <a:pPr>
              <a:lnSpc>
                <a:spcPct val="140000"/>
              </a:lnSpc>
              <a:buSzPct val="100000"/>
            </a:pPr>
            <a:r>
              <a:rPr lang="de-DE" dirty="0" smtClean="0">
                <a:latin typeface="TheSans Plain"/>
                <a:cs typeface="TheSans Plain"/>
              </a:rPr>
              <a:t>Bundesteilhabegesetz (BTHG)</a:t>
            </a:r>
            <a:endParaRPr lang="de-DE" dirty="0">
              <a:latin typeface="TheSans Plain"/>
              <a:cs typeface="TheSans Plain"/>
            </a:endParaRPr>
          </a:p>
          <a:p>
            <a:pPr>
              <a:lnSpc>
                <a:spcPct val="140000"/>
              </a:lnSpc>
              <a:buSzPct val="100000"/>
            </a:pPr>
            <a:r>
              <a:rPr lang="de-DE" dirty="0" smtClean="0">
                <a:latin typeface="TheSans Plain"/>
                <a:cs typeface="TheSans Plain"/>
              </a:rPr>
              <a:t>Landes-Behindertengleichstellungsgesetze (L-</a:t>
            </a:r>
            <a:r>
              <a:rPr lang="de-DE" dirty="0">
                <a:latin typeface="TheSans Plain"/>
                <a:cs typeface="TheSans Plain"/>
              </a:rPr>
              <a:t>BGG</a:t>
            </a:r>
            <a:r>
              <a:rPr lang="de-DE" dirty="0" smtClean="0">
                <a:latin typeface="TheSans Plain"/>
                <a:cs typeface="TheSans Plain"/>
              </a:rPr>
              <a:t>)</a:t>
            </a:r>
          </a:p>
          <a:p>
            <a:pPr>
              <a:lnSpc>
                <a:spcPct val="140000"/>
              </a:lnSpc>
              <a:buSzPct val="100000"/>
            </a:pPr>
            <a:r>
              <a:rPr lang="de-DE" dirty="0" smtClean="0">
                <a:latin typeface="TheSans Plain"/>
                <a:cs typeface="TheSans Plain"/>
              </a:rPr>
              <a:t>Allgemeines Gleichstellungsgesetz (AGG) </a:t>
            </a:r>
          </a:p>
          <a:p>
            <a:pPr>
              <a:lnSpc>
                <a:spcPct val="140000"/>
              </a:lnSpc>
              <a:buSzPct val="100000"/>
            </a:pPr>
            <a:r>
              <a:rPr lang="de-DE" dirty="0" smtClean="0">
                <a:latin typeface="TheSans Plain"/>
                <a:cs typeface="TheSans Plain"/>
              </a:rPr>
              <a:t>Personenbeförderungsgesetz (</a:t>
            </a:r>
            <a:r>
              <a:rPr lang="de-DE" dirty="0" err="1" smtClean="0">
                <a:latin typeface="TheSans Plain"/>
                <a:cs typeface="TheSans Plain"/>
              </a:rPr>
              <a:t>PbefG</a:t>
            </a:r>
            <a:r>
              <a:rPr lang="de-DE" dirty="0" smtClean="0">
                <a:latin typeface="TheSans Plain"/>
                <a:cs typeface="TheSans Plain"/>
              </a:rPr>
              <a:t>)</a:t>
            </a:r>
          </a:p>
          <a:p>
            <a:pPr>
              <a:lnSpc>
                <a:spcPct val="140000"/>
              </a:lnSpc>
              <a:buSzPct val="100000"/>
            </a:pPr>
            <a:r>
              <a:rPr lang="de-DE" dirty="0" smtClean="0">
                <a:latin typeface="TheSans Plain"/>
                <a:cs typeface="TheSans Plain"/>
              </a:rPr>
              <a:t>Landesbauordnungen (LBO) / Baugesetzbuch (BauGB)</a:t>
            </a:r>
          </a:p>
          <a:p>
            <a:pPr>
              <a:lnSpc>
                <a:spcPct val="140000"/>
              </a:lnSpc>
              <a:buSzPct val="100000"/>
            </a:pPr>
            <a:r>
              <a:rPr lang="de-DE" dirty="0" smtClean="0">
                <a:latin typeface="TheSans Plain"/>
                <a:cs typeface="TheSans Plain"/>
              </a:rPr>
              <a:t>Liste der technischen Baubestimmungen (LTB)</a:t>
            </a:r>
          </a:p>
          <a:p>
            <a:pPr>
              <a:lnSpc>
                <a:spcPct val="140000"/>
              </a:lnSpc>
              <a:buSzPct val="100000"/>
            </a:pPr>
            <a:r>
              <a:rPr lang="de-DE" dirty="0" smtClean="0">
                <a:latin typeface="TheSans Plain"/>
                <a:cs typeface="TheSans Plain"/>
              </a:rPr>
              <a:t>Technische Regelwerke (z.B. DIN, VDI, RiLSA, ... / ganz oder in Teilen)</a:t>
            </a:r>
          </a:p>
          <a:p>
            <a:pPr>
              <a:lnSpc>
                <a:spcPct val="140000"/>
              </a:lnSpc>
              <a:buSzPct val="100000"/>
            </a:pPr>
            <a:endParaRPr lang="de-DE" dirty="0">
              <a:latin typeface="TheSans Plain"/>
              <a:cs typeface="TheSans Plain"/>
            </a:endParaRPr>
          </a:p>
          <a:p>
            <a:pPr>
              <a:lnSpc>
                <a:spcPct val="140000"/>
              </a:lnSpc>
              <a:buSzPct val="100000"/>
            </a:pPr>
            <a:r>
              <a:rPr lang="de-DE" sz="1400" dirty="0" smtClean="0">
                <a:latin typeface="TheSans Plain"/>
                <a:cs typeface="TheSans Plain"/>
              </a:rPr>
              <a:t>Liste </a:t>
            </a:r>
            <a:r>
              <a:rPr lang="de-DE" sz="1400" dirty="0">
                <a:latin typeface="TheSans Plain"/>
                <a:cs typeface="TheSans Plain"/>
              </a:rPr>
              <a:t>für Berlin: </a:t>
            </a:r>
            <a:endParaRPr lang="de-DE" sz="1400" dirty="0" smtClean="0">
              <a:latin typeface="TheSans Plain"/>
              <a:cs typeface="TheSans Plain"/>
            </a:endParaRPr>
          </a:p>
          <a:p>
            <a:pPr>
              <a:lnSpc>
                <a:spcPct val="140000"/>
              </a:lnSpc>
              <a:buSzPct val="100000"/>
            </a:pPr>
            <a:r>
              <a:rPr lang="de-DE" sz="1400" dirty="0" smtClean="0">
                <a:latin typeface="TheSans Plain"/>
                <a:cs typeface="TheSans Plain"/>
              </a:rPr>
              <a:t>http</a:t>
            </a:r>
            <a:r>
              <a:rPr lang="de-DE" sz="1400" dirty="0">
                <a:latin typeface="TheSans Plain"/>
                <a:cs typeface="TheSans Plain"/>
              </a:rPr>
              <a:t>://</a:t>
            </a:r>
            <a:r>
              <a:rPr lang="de-DE" sz="1400" dirty="0" err="1">
                <a:latin typeface="TheSans Plain"/>
                <a:cs typeface="TheSans Plain"/>
              </a:rPr>
              <a:t>www.stadtentwicklung.berlin.de</a:t>
            </a:r>
            <a:r>
              <a:rPr lang="de-DE" sz="1400" dirty="0">
                <a:latin typeface="TheSans Plain"/>
                <a:cs typeface="TheSans Plain"/>
              </a:rPr>
              <a:t>/bauen/</a:t>
            </a:r>
            <a:r>
              <a:rPr lang="de-DE" sz="1400" dirty="0" err="1">
                <a:latin typeface="TheSans Plain"/>
                <a:cs typeface="TheSans Plain"/>
              </a:rPr>
              <a:t>barrierefreies_bauen</a:t>
            </a:r>
            <a:r>
              <a:rPr lang="de-DE" sz="1400" dirty="0">
                <a:latin typeface="TheSans Plain"/>
                <a:cs typeface="TheSans Plain"/>
              </a:rPr>
              <a:t>/de/</a:t>
            </a:r>
            <a:r>
              <a:rPr lang="de-DE" sz="1400" dirty="0" err="1">
                <a:latin typeface="TheSans Plain"/>
                <a:cs typeface="TheSans Plain"/>
              </a:rPr>
              <a:t>rechtsgrundlagen.shtml</a:t>
            </a:r>
            <a:endParaRPr lang="de-DE" sz="1400" dirty="0">
              <a:latin typeface="TheSans Plain"/>
              <a:cs typeface="TheSans Plain"/>
            </a:endParaRPr>
          </a:p>
          <a:p>
            <a:pPr>
              <a:lnSpc>
                <a:spcPct val="120000"/>
              </a:lnSpc>
              <a:buSzPct val="100000"/>
            </a:pPr>
            <a:endParaRPr lang="de-DE" dirty="0">
              <a:latin typeface="TheSans Plain"/>
              <a:cs typeface="TheSans Plain"/>
            </a:endParaRPr>
          </a:p>
        </p:txBody>
      </p:sp>
    </p:spTree>
    <p:extLst>
      <p:ext uri="{BB962C8B-B14F-4D97-AF65-F5344CB8AC3E}">
        <p14:creationId xmlns:p14="http://schemas.microsoft.com/office/powerpoint/2010/main" val="16092405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smtClean="0"/>
              <a:t>Bildnachweise / Quellen</a:t>
            </a:r>
            <a:endParaRPr lang="de-DE" dirty="0"/>
          </a:p>
        </p:txBody>
      </p:sp>
      <p:sp>
        <p:nvSpPr>
          <p:cNvPr id="3" name="Inhaltsplatzhalter 2"/>
          <p:cNvSpPr>
            <a:spLocks noGrp="1"/>
          </p:cNvSpPr>
          <p:nvPr>
            <p:ph idx="1"/>
          </p:nvPr>
        </p:nvSpPr>
        <p:spPr>
          <a:xfrm>
            <a:off x="457199" y="1600200"/>
            <a:ext cx="7653650" cy="4525963"/>
          </a:xfrm>
        </p:spPr>
        <p:txBody>
          <a:bodyPr>
            <a:normAutofit/>
          </a:bodyPr>
          <a:lstStyle/>
          <a:p>
            <a:pPr marL="0" indent="0">
              <a:buNone/>
            </a:pPr>
            <a:r>
              <a:rPr lang="de-DE" sz="1200" dirty="0" smtClean="0">
                <a:hlinkClick r:id="rId2"/>
              </a:rPr>
              <a:t>https://www.canstockphoto.de/kadosafia/</a:t>
            </a:r>
            <a:endParaRPr lang="de-DE" sz="1200" dirty="0" smtClean="0"/>
          </a:p>
          <a:p>
            <a:pPr marL="0" indent="0">
              <a:buNone/>
            </a:pPr>
            <a:r>
              <a:rPr lang="de-DE" sz="1200" dirty="0" smtClean="0">
                <a:hlinkClick r:id="rId3"/>
              </a:rPr>
              <a:t>https://www.canstockphoto.de/kawing921/</a:t>
            </a:r>
            <a:endParaRPr lang="de-DE" sz="1200" dirty="0" smtClean="0"/>
          </a:p>
          <a:p>
            <a:pPr marL="0" indent="0">
              <a:buNone/>
            </a:pPr>
            <a:r>
              <a:rPr lang="de-DE" sz="1200" dirty="0" smtClean="0">
                <a:hlinkClick r:id="rId4"/>
              </a:rPr>
              <a:t>https://www.canstockphoto.de/marilyna/</a:t>
            </a:r>
            <a:endParaRPr lang="de-DE" sz="1200" dirty="0" smtClean="0"/>
          </a:p>
          <a:p>
            <a:pPr marL="0" indent="0">
              <a:buNone/>
            </a:pPr>
            <a:r>
              <a:rPr lang="de-DE" sz="1200" dirty="0" smtClean="0">
                <a:hlinkClick r:id="rId5"/>
              </a:rPr>
              <a:t>https://www.canstockphoto.de/zhudifeng/</a:t>
            </a:r>
            <a:endParaRPr lang="de-DE" sz="1200" dirty="0" smtClean="0"/>
          </a:p>
          <a:p>
            <a:pPr marL="0" indent="0">
              <a:buNone/>
            </a:pPr>
            <a:r>
              <a:rPr lang="de-DE" sz="1200" dirty="0" smtClean="0">
                <a:hlinkClick r:id="rId6"/>
              </a:rPr>
              <a:t>https://www.canstockphoto.de/Gilmanshin/</a:t>
            </a:r>
            <a:endParaRPr lang="de-DE" sz="1200" dirty="0" smtClean="0"/>
          </a:p>
          <a:p>
            <a:pPr marL="0" indent="0">
              <a:buNone/>
            </a:pPr>
            <a:r>
              <a:rPr lang="de-DE" sz="1200" dirty="0" smtClean="0">
                <a:hlinkClick r:id="rId7"/>
              </a:rPr>
              <a:t>https://www.canstockphoto.de/kivitimof/</a:t>
            </a:r>
            <a:endParaRPr lang="de-DE" sz="1200" dirty="0" smtClean="0"/>
          </a:p>
          <a:p>
            <a:pPr marL="0" indent="0">
              <a:buNone/>
            </a:pPr>
            <a:r>
              <a:rPr lang="de-DE" sz="1200" dirty="0" smtClean="0">
                <a:hlinkClick r:id="rId8"/>
              </a:rPr>
              <a:t>https://www.canstockphoto.de/4774344sean/</a:t>
            </a:r>
            <a:endParaRPr lang="de-DE" sz="1200" dirty="0" smtClean="0"/>
          </a:p>
          <a:p>
            <a:pPr marL="0" indent="0">
              <a:buNone/>
            </a:pPr>
            <a:r>
              <a:rPr lang="de-DE" sz="1200" dirty="0" smtClean="0">
                <a:hlinkClick r:id="rId9"/>
              </a:rPr>
              <a:t>https://www.canstockphoto.de/DenBoma/</a:t>
            </a:r>
            <a:endParaRPr lang="de-DE" sz="1200" dirty="0" smtClean="0"/>
          </a:p>
          <a:p>
            <a:pPr marL="0" indent="0">
              <a:buNone/>
            </a:pPr>
            <a:r>
              <a:rPr lang="de-DE" sz="1200" dirty="0" smtClean="0">
                <a:hlinkClick r:id="rId10"/>
              </a:rPr>
              <a:t>https://pixabay.com/de/users/DanielCubas-604351/</a:t>
            </a:r>
            <a:endParaRPr lang="de-DE" sz="1200" dirty="0" smtClean="0"/>
          </a:p>
          <a:p>
            <a:pPr marL="0" indent="0">
              <a:buNone/>
            </a:pPr>
            <a:r>
              <a:rPr lang="de-DE" sz="1200" dirty="0" smtClean="0">
                <a:hlinkClick r:id="rId11"/>
              </a:rPr>
              <a:t>https://pixabay.com/de/users/geralt-9301/</a:t>
            </a:r>
            <a:endParaRPr lang="de-DE" sz="1200" dirty="0" smtClean="0"/>
          </a:p>
          <a:p>
            <a:pPr marL="0" indent="0">
              <a:buNone/>
            </a:pPr>
            <a:r>
              <a:rPr lang="de-DE" sz="1200" dirty="0" smtClean="0">
                <a:hlinkClick r:id="rId12"/>
              </a:rPr>
              <a:t>https://pixabay.com/de/users/Free-Photos-242387/</a:t>
            </a:r>
            <a:endParaRPr lang="de-DE" sz="1200" dirty="0" smtClean="0"/>
          </a:p>
          <a:p>
            <a:pPr marL="0" indent="0">
              <a:buNone/>
            </a:pPr>
            <a:r>
              <a:rPr lang="de-DE" sz="1200" dirty="0" smtClean="0">
                <a:hlinkClick r:id="rId13"/>
              </a:rPr>
              <a:t>https://pixabay.com/de/users/RobinHiggins-1321953/</a:t>
            </a:r>
            <a:endParaRPr lang="de-DE" sz="1200" dirty="0" smtClean="0"/>
          </a:p>
          <a:p>
            <a:pPr marL="0" indent="0">
              <a:buNone/>
            </a:pPr>
            <a:r>
              <a:rPr lang="de-DE" sz="1200" dirty="0" smtClean="0">
                <a:hlinkClick r:id="rId14"/>
              </a:rPr>
              <a:t>https://pixabay.com/de/users/Ricinator-3282802/</a:t>
            </a:r>
            <a:endParaRPr lang="de-DE" sz="1200" dirty="0" smtClean="0"/>
          </a:p>
          <a:p>
            <a:pPr marL="0" indent="0">
              <a:buNone/>
            </a:pPr>
            <a:r>
              <a:rPr lang="de-DE" sz="1200" dirty="0" smtClean="0">
                <a:hlinkClick r:id="rId15"/>
              </a:rPr>
              <a:t>https://pixabay.com/de/users/elbonino-252332/</a:t>
            </a:r>
            <a:endParaRPr lang="de-DE" sz="1200" dirty="0" smtClean="0"/>
          </a:p>
          <a:p>
            <a:pPr marL="0" indent="0">
              <a:buNone/>
            </a:pPr>
            <a:r>
              <a:rPr lang="de-DE" sz="1200" dirty="0" smtClean="0">
                <a:hlinkClick r:id="rId16"/>
              </a:rPr>
              <a:t>https://pixabay.com/de/users/MikesPhotos-1860391/</a:t>
            </a:r>
            <a:endParaRPr lang="de-DE" sz="1200" dirty="0" smtClean="0"/>
          </a:p>
          <a:p>
            <a:pPr marL="0" indent="0">
              <a:buNone/>
            </a:pPr>
            <a:r>
              <a:rPr lang="de-DE" sz="1200" dirty="0" smtClean="0">
                <a:hlinkClick r:id="rId17"/>
              </a:rPr>
              <a:t>https://pixabay.com/de/users/kbhall17-25713/</a:t>
            </a:r>
            <a:endParaRPr lang="de-DE" sz="1200" dirty="0" smtClean="0"/>
          </a:p>
          <a:p>
            <a:pPr marL="0" indent="0">
              <a:buNone/>
            </a:pPr>
            <a:endParaRPr lang="de-DE" sz="1200" dirty="0"/>
          </a:p>
          <a:p>
            <a:pPr marL="0" indent="0">
              <a:buNone/>
            </a:pPr>
            <a:r>
              <a:rPr lang="de-DE" sz="1200" dirty="0" smtClean="0"/>
              <a:t>DIN 18040-1</a:t>
            </a:r>
          </a:p>
          <a:p>
            <a:pPr marL="0" indent="0">
              <a:buNone/>
            </a:pPr>
            <a:endParaRPr lang="de-DE" sz="1200" dirty="0" smtClean="0"/>
          </a:p>
          <a:p>
            <a:pPr marL="0" indent="0">
              <a:buNone/>
            </a:pPr>
            <a:endParaRPr lang="de-DE" sz="1200" dirty="0" smtClean="0"/>
          </a:p>
          <a:p>
            <a:pPr marL="0" indent="0">
              <a:buNone/>
            </a:pPr>
            <a:endParaRPr lang="de-DE" sz="1200" dirty="0" smtClean="0"/>
          </a:p>
          <a:p>
            <a:pPr marL="0" indent="0">
              <a:buNone/>
            </a:pPr>
            <a:endParaRPr lang="de-DE" sz="1200" dirty="0" smtClean="0"/>
          </a:p>
          <a:p>
            <a:pPr marL="0" indent="0">
              <a:buNone/>
            </a:pPr>
            <a:endParaRPr lang="de-DE" sz="1200" dirty="0" smtClean="0"/>
          </a:p>
          <a:p>
            <a:pPr marL="0" indent="0">
              <a:buNone/>
            </a:pPr>
            <a:endParaRPr lang="de-DE" sz="1200" dirty="0" smtClean="0"/>
          </a:p>
          <a:p>
            <a:pPr marL="0" indent="0">
              <a:buNone/>
            </a:pPr>
            <a:endParaRPr lang="de-DE" sz="1200" dirty="0" smtClean="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36903675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UN-BRK</a:t>
            </a:r>
            <a:endParaRPr lang="de-DE" dirty="0"/>
          </a:p>
        </p:txBody>
      </p:sp>
      <p:sp>
        <p:nvSpPr>
          <p:cNvPr id="3" name="Inhaltsplatzhalter 2"/>
          <p:cNvSpPr>
            <a:spLocks noGrp="1"/>
          </p:cNvSpPr>
          <p:nvPr>
            <p:ph idx="1"/>
          </p:nvPr>
        </p:nvSpPr>
        <p:spPr>
          <a:xfrm>
            <a:off x="457199" y="1600200"/>
            <a:ext cx="8129411" cy="4525963"/>
          </a:xfrm>
        </p:spPr>
        <p:txBody>
          <a:bodyPr>
            <a:normAutofit/>
          </a:bodyPr>
          <a:lstStyle/>
          <a:p>
            <a:pPr marL="0" indent="0">
              <a:buNone/>
            </a:pPr>
            <a:r>
              <a:rPr lang="de-DE" sz="2000" dirty="0">
                <a:latin typeface="TheSans Plain"/>
                <a:cs typeface="TheSans Plain"/>
              </a:rPr>
              <a:t>Präambel </a:t>
            </a:r>
          </a:p>
          <a:p>
            <a:pPr marL="0" indent="0">
              <a:buNone/>
            </a:pPr>
            <a:r>
              <a:rPr lang="de-DE" sz="2000" dirty="0">
                <a:latin typeface="TheSans Plain"/>
                <a:cs typeface="TheSans Plain"/>
              </a:rPr>
              <a:t>„ (…) in der Erkenntnis, dass das Verständnis von Behinderung sich  ständig weiterentwickelt und dass Behinderung aus der Wechselwirkung zwischen Menschen mit Beeinträchtigungen und einstellungs</a:t>
            </a:r>
            <a:r>
              <a:rPr lang="de-DE" sz="2000" dirty="0" smtClean="0">
                <a:latin typeface="TheSans Plain"/>
                <a:cs typeface="TheSans Plain"/>
              </a:rPr>
              <a:t>- und </a:t>
            </a:r>
            <a:r>
              <a:rPr lang="de-DE" sz="2000" dirty="0">
                <a:latin typeface="TheSans Plain"/>
                <a:cs typeface="TheSans Plain"/>
              </a:rPr>
              <a:t>umweltbedingten Barrieren entsteht, die sie an der vollen, wirksamen und gleichberechtigten Teilhabe an der Gesellschaft hindern (…) </a:t>
            </a:r>
            <a:endParaRPr lang="de-DE" sz="2000" dirty="0" smtClean="0">
              <a:latin typeface="TheSans Plain"/>
              <a:cs typeface="TheSans Plain"/>
            </a:endParaRPr>
          </a:p>
          <a:p>
            <a:pPr marL="0" indent="0">
              <a:buNone/>
            </a:pPr>
            <a:endParaRPr lang="de-DE" sz="2000" dirty="0">
              <a:latin typeface="TheSans Plain"/>
              <a:cs typeface="TheSans Plain"/>
            </a:endParaRPr>
          </a:p>
          <a:p>
            <a:pPr marL="0" indent="0">
              <a:buNone/>
            </a:pPr>
            <a:r>
              <a:rPr lang="de-DE" sz="2000" b="1" dirty="0" smtClean="0">
                <a:latin typeface="TheSans Plain"/>
                <a:cs typeface="TheSans Plain"/>
              </a:rPr>
              <a:t>Paradigmenwechsel: </a:t>
            </a:r>
            <a:endParaRPr lang="de-DE" sz="2000" b="1" dirty="0">
              <a:latin typeface="TheSans Plain"/>
              <a:cs typeface="TheSans Plain"/>
            </a:endParaRPr>
          </a:p>
          <a:p>
            <a:pPr marL="0" indent="0">
              <a:buNone/>
            </a:pPr>
            <a:r>
              <a:rPr lang="de-DE" sz="2000" b="1" dirty="0">
                <a:latin typeface="TheSans Plain"/>
                <a:cs typeface="TheSans Plain"/>
              </a:rPr>
              <a:t>„Behinderung liegt in der Gesellschaft und nicht beim </a:t>
            </a:r>
            <a:r>
              <a:rPr lang="de-DE" sz="2000" b="1" dirty="0" smtClean="0">
                <a:latin typeface="TheSans Plain"/>
                <a:cs typeface="TheSans Plain"/>
              </a:rPr>
              <a:t>Einzelnen“ </a:t>
            </a: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spTree>
    <p:extLst>
      <p:ext uri="{BB962C8B-B14F-4D97-AF65-F5344CB8AC3E}">
        <p14:creationId xmlns:p14="http://schemas.microsoft.com/office/powerpoint/2010/main" val="27707717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gilt wo?</a:t>
            </a:r>
            <a:endParaRPr lang="de-DE" dirty="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8" name="Bild 7" descr="Illustration zweier Gebäude mit Gehweg und Straße" title="Illustration zweier Gebäu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84" y="1950501"/>
            <a:ext cx="5415231" cy="3418365"/>
          </a:xfrm>
          <a:prstGeom prst="rect">
            <a:avLst/>
          </a:prstGeom>
        </p:spPr>
      </p:pic>
    </p:spTree>
    <p:extLst>
      <p:ext uri="{BB962C8B-B14F-4D97-AF65-F5344CB8AC3E}">
        <p14:creationId xmlns:p14="http://schemas.microsoft.com/office/powerpoint/2010/main" val="16068630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gilt wo?</a:t>
            </a:r>
            <a:endParaRPr lang="de-DE" dirty="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8" name="Bild 7" descr="Illustration zweier Gebäude mit Gehweg und Straße. Hier mit Markierung in welchem Bereich das Behindertengleichstellungsgesetz gilt: es ist ein Oval um die Gebäude und die Straße gezogen." title="Illustration zweier Gebäu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84" y="1950501"/>
            <a:ext cx="5415231" cy="3418365"/>
          </a:xfrm>
          <a:prstGeom prst="rect">
            <a:avLst/>
          </a:prstGeom>
        </p:spPr>
      </p:pic>
      <p:sp>
        <p:nvSpPr>
          <p:cNvPr id="9" name="Oval 8"/>
          <p:cNvSpPr/>
          <p:nvPr/>
        </p:nvSpPr>
        <p:spPr>
          <a:xfrm>
            <a:off x="457200" y="1850619"/>
            <a:ext cx="5693484" cy="3849815"/>
          </a:xfrm>
          <a:prstGeom prst="ellipse">
            <a:avLst/>
          </a:prstGeom>
          <a:solidFill>
            <a:schemeClr val="accent6">
              <a:alpha val="36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noFill/>
            </a:endParaRPr>
          </a:p>
        </p:txBody>
      </p:sp>
      <p:cxnSp>
        <p:nvCxnSpPr>
          <p:cNvPr id="11" name="Gerade Verbindung 10"/>
          <p:cNvCxnSpPr/>
          <p:nvPr/>
        </p:nvCxnSpPr>
        <p:spPr>
          <a:xfrm flipV="1">
            <a:off x="5343885" y="1555312"/>
            <a:ext cx="1605305" cy="849001"/>
          </a:xfrm>
          <a:prstGeom prst="line">
            <a:avLst/>
          </a:prstGeom>
          <a:ln>
            <a:solidFill>
              <a:srgbClr val="FF6700"/>
            </a:solidFill>
          </a:ln>
        </p:spPr>
        <p:style>
          <a:lnRef idx="2">
            <a:schemeClr val="accent1"/>
          </a:lnRef>
          <a:fillRef idx="0">
            <a:schemeClr val="accent1"/>
          </a:fillRef>
          <a:effectRef idx="1">
            <a:schemeClr val="accent1"/>
          </a:effectRef>
          <a:fontRef idx="minor">
            <a:schemeClr val="tx1"/>
          </a:fontRef>
        </p:style>
      </p:cxnSp>
      <p:sp>
        <p:nvSpPr>
          <p:cNvPr id="12" name="Textfeld 11"/>
          <p:cNvSpPr txBox="1"/>
          <p:nvPr/>
        </p:nvSpPr>
        <p:spPr>
          <a:xfrm>
            <a:off x="6917397" y="1353432"/>
            <a:ext cx="1769403" cy="1477328"/>
          </a:xfrm>
          <a:prstGeom prst="rect">
            <a:avLst/>
          </a:prstGeom>
          <a:noFill/>
        </p:spPr>
        <p:txBody>
          <a:bodyPr wrap="square" rtlCol="0">
            <a:spAutoFit/>
          </a:bodyPr>
          <a:lstStyle/>
          <a:p>
            <a:r>
              <a:rPr lang="de-DE" b="1" dirty="0" smtClean="0">
                <a:ln w="12700">
                  <a:noFill/>
                  <a:prstDash val="solid"/>
                </a:ln>
                <a:solidFill>
                  <a:schemeClr val="accent6"/>
                </a:solidFill>
                <a:effectLst>
                  <a:outerShdw blurRad="41275" dist="20320" dir="1800000" algn="tl" rotWithShape="0">
                    <a:srgbClr val="000000">
                      <a:alpha val="40000"/>
                    </a:srgbClr>
                  </a:outerShdw>
                </a:effectLst>
                <a:latin typeface="TheSans Plain"/>
                <a:cs typeface="TheSans Plain"/>
              </a:rPr>
              <a:t>BGG:</a:t>
            </a:r>
          </a:p>
          <a:p>
            <a:r>
              <a:rPr lang="de-DE" b="1" dirty="0" smtClean="0">
                <a:ln w="12700">
                  <a:noFill/>
                  <a:prstDash val="solid"/>
                </a:ln>
                <a:solidFill>
                  <a:schemeClr val="accent6"/>
                </a:solidFill>
                <a:effectLst>
                  <a:outerShdw blurRad="41275" dist="20320" dir="1800000" algn="tl" rotWithShape="0">
                    <a:srgbClr val="000000">
                      <a:alpha val="40000"/>
                    </a:srgbClr>
                  </a:outerShdw>
                </a:effectLst>
                <a:latin typeface="TheSans Plain"/>
                <a:cs typeface="TheSans Plain"/>
              </a:rPr>
              <a:t>öffentlich zugängliches Gebäude und Außenanlagen</a:t>
            </a:r>
            <a:endParaRPr lang="de-DE" b="1" dirty="0">
              <a:ln w="12700">
                <a:noFill/>
                <a:prstDash val="solid"/>
              </a:ln>
              <a:solidFill>
                <a:schemeClr val="accent6"/>
              </a:solidFill>
              <a:effectLst>
                <a:outerShdw blurRad="41275" dist="20320" dir="1800000" algn="tl" rotWithShape="0">
                  <a:srgbClr val="000000">
                    <a:alpha val="40000"/>
                  </a:srgbClr>
                </a:outerShdw>
              </a:effectLst>
              <a:latin typeface="TheSans Plain"/>
              <a:cs typeface="TheSans Plain"/>
            </a:endParaRPr>
          </a:p>
        </p:txBody>
      </p:sp>
    </p:spTree>
    <p:extLst>
      <p:ext uri="{BB962C8B-B14F-4D97-AF65-F5344CB8AC3E}">
        <p14:creationId xmlns:p14="http://schemas.microsoft.com/office/powerpoint/2010/main" val="9073799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gilt wo?</a:t>
            </a:r>
            <a:endParaRPr lang="de-DE" dirty="0"/>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8" name="Bild 7" descr="Illustration zweier Gebäude. Hier mit Markierung von öffentlich zugänglichen Bereichen (Büro) und nicht öffentlichen Bereichen, um zu eigen wo die Bauordnung gilt und wo die Arbeitsstättenverordnung gilt." title="Illustration zweier Gebäu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84" y="1950502"/>
            <a:ext cx="3307725" cy="2088002"/>
          </a:xfrm>
          <a:prstGeom prst="rect">
            <a:avLst/>
          </a:prstGeom>
        </p:spPr>
      </p:pic>
      <p:sp>
        <p:nvSpPr>
          <p:cNvPr id="9" name="Oval 8"/>
          <p:cNvSpPr/>
          <p:nvPr/>
        </p:nvSpPr>
        <p:spPr>
          <a:xfrm>
            <a:off x="1926657" y="2199177"/>
            <a:ext cx="427502" cy="426281"/>
          </a:xfrm>
          <a:prstGeom prst="ellipse">
            <a:avLst/>
          </a:prstGeom>
          <a:solidFill>
            <a:srgbClr val="3366FF">
              <a:alpha val="23000"/>
            </a:srgbClr>
          </a:solidFill>
          <a:ln>
            <a:solidFill>
              <a:srgbClr val="3366FF"/>
            </a:solidFill>
          </a:ln>
          <a:effectLst>
            <a:glow rad="139700">
              <a:srgbClr val="0000FF">
                <a:alpha val="40000"/>
              </a:srgb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noFill/>
            </a:endParaRPr>
          </a:p>
        </p:txBody>
      </p:sp>
      <p:cxnSp>
        <p:nvCxnSpPr>
          <p:cNvPr id="11" name="Gerade Verbindung 10"/>
          <p:cNvCxnSpPr/>
          <p:nvPr/>
        </p:nvCxnSpPr>
        <p:spPr>
          <a:xfrm flipV="1">
            <a:off x="2354159" y="1488988"/>
            <a:ext cx="1605305" cy="849001"/>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2" name="Textfeld 11"/>
          <p:cNvSpPr txBox="1"/>
          <p:nvPr/>
        </p:nvSpPr>
        <p:spPr>
          <a:xfrm>
            <a:off x="3945195" y="1059509"/>
            <a:ext cx="3700127" cy="923330"/>
          </a:xfrm>
          <a:prstGeom prst="rect">
            <a:avLst/>
          </a:prstGeom>
          <a:noFill/>
          <a:ln>
            <a:noFill/>
          </a:ln>
          <a:effectLst/>
        </p:spPr>
        <p:txBody>
          <a:bodyPr wrap="square" rtlCol="0">
            <a:spAutoFit/>
          </a:bodyPr>
          <a:lstStyle/>
          <a:p>
            <a:r>
              <a:rPr lang="de-DE" b="1" dirty="0" smtClean="0">
                <a:ln w="12700">
                  <a:noFill/>
                  <a:prstDash val="solid"/>
                </a:ln>
                <a:solidFill>
                  <a:srgbClr val="3366FF"/>
                </a:solidFill>
                <a:effectLst>
                  <a:outerShdw blurRad="41275" dist="20320" dir="1800000" algn="tl" rotWithShape="0">
                    <a:srgbClr val="000000">
                      <a:alpha val="40000"/>
                    </a:srgbClr>
                  </a:outerShdw>
                </a:effectLst>
                <a:latin typeface="TheSans Plain"/>
                <a:cs typeface="TheSans Plain"/>
              </a:rPr>
              <a:t>Sozialgesetz / Arbeitsstätten-VO:</a:t>
            </a:r>
          </a:p>
          <a:p>
            <a:r>
              <a:rPr lang="de-DE" b="1" dirty="0" smtClean="0">
                <a:ln w="12700">
                  <a:noFill/>
                  <a:prstDash val="solid"/>
                </a:ln>
                <a:solidFill>
                  <a:srgbClr val="3366FF"/>
                </a:solidFill>
                <a:effectLst>
                  <a:outerShdw blurRad="41275" dist="20320" dir="1800000" algn="tl" rotWithShape="0">
                    <a:srgbClr val="000000">
                      <a:alpha val="40000"/>
                    </a:srgbClr>
                  </a:outerShdw>
                </a:effectLst>
                <a:latin typeface="TheSans Plain"/>
                <a:cs typeface="TheSans Plain"/>
              </a:rPr>
              <a:t>Nicht öffentlich zugänglicher Bereich, Arbeitsplätze</a:t>
            </a:r>
            <a:endParaRPr lang="de-DE" b="1" dirty="0">
              <a:ln w="12700">
                <a:noFill/>
                <a:prstDash val="solid"/>
              </a:ln>
              <a:solidFill>
                <a:srgbClr val="3366FF"/>
              </a:solidFill>
              <a:effectLst>
                <a:outerShdw blurRad="41275" dist="20320" dir="1800000" algn="tl" rotWithShape="0">
                  <a:srgbClr val="000000">
                    <a:alpha val="40000"/>
                  </a:srgbClr>
                </a:outerShdw>
              </a:effectLst>
              <a:latin typeface="TheSans Plain"/>
              <a:cs typeface="TheSans Plain"/>
            </a:endParaRPr>
          </a:p>
        </p:txBody>
      </p:sp>
      <p:sp>
        <p:nvSpPr>
          <p:cNvPr id="10" name="Oval 9"/>
          <p:cNvSpPr/>
          <p:nvPr/>
        </p:nvSpPr>
        <p:spPr>
          <a:xfrm>
            <a:off x="1744287" y="2938508"/>
            <a:ext cx="1323631" cy="985445"/>
          </a:xfrm>
          <a:prstGeom prst="ellipse">
            <a:avLst/>
          </a:prstGeom>
          <a:solidFill>
            <a:srgbClr val="FFFF00">
              <a:alpha val="23000"/>
            </a:srgbClr>
          </a:solidFill>
          <a:ln>
            <a:solidFill>
              <a:srgbClr val="FFFF00"/>
            </a:solidFill>
          </a:ln>
          <a:effectLst>
            <a:glow rad="139700">
              <a:srgbClr val="FFFF00">
                <a:alpha val="40000"/>
              </a:srgb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noFill/>
            </a:endParaRPr>
          </a:p>
        </p:txBody>
      </p:sp>
      <p:cxnSp>
        <p:nvCxnSpPr>
          <p:cNvPr id="13" name="Gerade Verbindung 12"/>
          <p:cNvCxnSpPr/>
          <p:nvPr/>
        </p:nvCxnSpPr>
        <p:spPr>
          <a:xfrm flipV="1">
            <a:off x="2960897" y="2372675"/>
            <a:ext cx="1235208" cy="849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4" name="Textfeld 13"/>
          <p:cNvSpPr txBox="1"/>
          <p:nvPr/>
        </p:nvSpPr>
        <p:spPr>
          <a:xfrm>
            <a:off x="4169736" y="2097182"/>
            <a:ext cx="3700127" cy="923330"/>
          </a:xfrm>
          <a:prstGeom prst="rect">
            <a:avLst/>
          </a:prstGeom>
          <a:noFill/>
          <a:ln>
            <a:noFill/>
          </a:ln>
          <a:effectLst/>
        </p:spPr>
        <p:txBody>
          <a:bodyPr wrap="square" rtlCol="0">
            <a:spAutoFit/>
          </a:bodyPr>
          <a:lstStyle/>
          <a:p>
            <a:r>
              <a:rPr lang="de-DE"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TheSans Plain"/>
                <a:cs typeface="TheSans Plain"/>
              </a:rPr>
              <a:t>Bauordnung:</a:t>
            </a:r>
          </a:p>
          <a:p>
            <a:r>
              <a:rPr lang="de-DE"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TheSans Plain"/>
                <a:cs typeface="TheSans Plain"/>
              </a:rPr>
              <a:t>öffentlich zugänglicher Bereich, notwendige Außenanlagen</a:t>
            </a:r>
            <a:endParaRPr lang="de-DE"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heSans Plain"/>
              <a:cs typeface="TheSans Plain"/>
            </a:endParaRPr>
          </a:p>
        </p:txBody>
      </p:sp>
      <p:pic>
        <p:nvPicPr>
          <p:cNvPr id="3" name="Bild 2" descr="home-2006023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372" y="3313214"/>
            <a:ext cx="3874138" cy="2739137"/>
          </a:xfrm>
          <a:prstGeom prst="rect">
            <a:avLst/>
          </a:prstGeom>
        </p:spPr>
      </p:pic>
      <p:sp>
        <p:nvSpPr>
          <p:cNvPr id="15" name="Oval 14"/>
          <p:cNvSpPr/>
          <p:nvPr/>
        </p:nvSpPr>
        <p:spPr>
          <a:xfrm>
            <a:off x="5686350" y="5244374"/>
            <a:ext cx="1643550" cy="485144"/>
          </a:xfrm>
          <a:prstGeom prst="ellipse">
            <a:avLst/>
          </a:prstGeom>
          <a:solidFill>
            <a:srgbClr val="3366FF">
              <a:alpha val="23000"/>
            </a:srgbClr>
          </a:solidFill>
          <a:ln>
            <a:solidFill>
              <a:srgbClr val="3366FF"/>
            </a:solidFill>
          </a:ln>
          <a:effectLst>
            <a:glow rad="139700">
              <a:srgbClr val="0000FF">
                <a:alpha val="40000"/>
              </a:srgb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noFill/>
            </a:endParaRPr>
          </a:p>
        </p:txBody>
      </p:sp>
      <p:sp>
        <p:nvSpPr>
          <p:cNvPr id="16" name="Oval 15"/>
          <p:cNvSpPr/>
          <p:nvPr/>
        </p:nvSpPr>
        <p:spPr>
          <a:xfrm>
            <a:off x="5686350" y="4026958"/>
            <a:ext cx="1643550" cy="485144"/>
          </a:xfrm>
          <a:prstGeom prst="ellipse">
            <a:avLst/>
          </a:prstGeom>
          <a:solidFill>
            <a:srgbClr val="3366FF">
              <a:alpha val="23000"/>
            </a:srgbClr>
          </a:solidFill>
          <a:ln>
            <a:solidFill>
              <a:srgbClr val="3366FF"/>
            </a:solidFill>
          </a:ln>
          <a:effectLst>
            <a:glow rad="139700">
              <a:srgbClr val="0000FF">
                <a:alpha val="40000"/>
              </a:srgb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noFill/>
            </a:endParaRPr>
          </a:p>
        </p:txBody>
      </p:sp>
      <p:sp>
        <p:nvSpPr>
          <p:cNvPr id="17" name="Oval 16"/>
          <p:cNvSpPr/>
          <p:nvPr/>
        </p:nvSpPr>
        <p:spPr>
          <a:xfrm>
            <a:off x="5686350" y="4602273"/>
            <a:ext cx="1248571" cy="642101"/>
          </a:xfrm>
          <a:prstGeom prst="ellipse">
            <a:avLst/>
          </a:prstGeom>
          <a:solidFill>
            <a:srgbClr val="FFFF00">
              <a:alpha val="23000"/>
            </a:srgbClr>
          </a:solidFill>
          <a:ln>
            <a:solidFill>
              <a:srgbClr val="FFFF00"/>
            </a:solidFill>
          </a:ln>
          <a:effectLst>
            <a:glow rad="139700">
              <a:srgbClr val="FFFF00">
                <a:alpha val="40000"/>
              </a:srgb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noFill/>
            </a:endParaRPr>
          </a:p>
        </p:txBody>
      </p:sp>
    </p:spTree>
    <p:extLst>
      <p:ext uri="{BB962C8B-B14F-4D97-AF65-F5344CB8AC3E}">
        <p14:creationId xmlns:p14="http://schemas.microsoft.com/office/powerpoint/2010/main" val="26228463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Bauordnung für Berlin /</a:t>
            </a:r>
            <a:r>
              <a:rPr lang="de-DE" dirty="0"/>
              <a:t> </a:t>
            </a:r>
            <a:r>
              <a:rPr lang="de-DE" dirty="0" smtClean="0"/>
              <a:t/>
            </a:r>
            <a:br>
              <a:rPr lang="de-DE" dirty="0" smtClean="0"/>
            </a:br>
            <a:r>
              <a:rPr lang="de-DE" dirty="0" smtClean="0"/>
              <a:t>Brandenburgische Bauordnung</a:t>
            </a:r>
            <a:endParaRPr lang="de-DE" dirty="0"/>
          </a:p>
        </p:txBody>
      </p:sp>
      <p:sp>
        <p:nvSpPr>
          <p:cNvPr id="3" name="Inhaltsplatzhalter 2"/>
          <p:cNvSpPr>
            <a:spLocks noGrp="1"/>
          </p:cNvSpPr>
          <p:nvPr>
            <p:ph idx="1"/>
          </p:nvPr>
        </p:nvSpPr>
        <p:spPr>
          <a:xfrm>
            <a:off x="457200" y="3025011"/>
            <a:ext cx="4130407" cy="3101152"/>
          </a:xfrm>
        </p:spPr>
        <p:txBody>
          <a:bodyPr>
            <a:normAutofit/>
          </a:bodyPr>
          <a:lstStyle/>
          <a:p>
            <a:pPr marL="0" indent="0">
              <a:buNone/>
            </a:pPr>
            <a:r>
              <a:rPr lang="de-DE" sz="2000" dirty="0" smtClean="0"/>
              <a:t>In Berlin relevant: </a:t>
            </a:r>
          </a:p>
          <a:p>
            <a:pPr marL="0" indent="0">
              <a:buNone/>
            </a:pPr>
            <a:r>
              <a:rPr lang="de-DE" sz="2000" dirty="0" smtClean="0"/>
              <a:t>   §3 Allgemeine Anforderungen</a:t>
            </a:r>
          </a:p>
          <a:p>
            <a:pPr marL="0" indent="0">
              <a:buNone/>
            </a:pPr>
            <a:r>
              <a:rPr lang="de-DE" sz="2000" dirty="0" smtClean="0"/>
              <a:t>   §50 Barrierefreies Bauen</a:t>
            </a:r>
          </a:p>
        </p:txBody>
      </p:sp>
      <p:sp>
        <p:nvSpPr>
          <p:cNvPr id="4" name="Datumsplatzhalter 3"/>
          <p:cNvSpPr>
            <a:spLocks noGrp="1"/>
          </p:cNvSpPr>
          <p:nvPr>
            <p:ph type="dt" sz="half" idx="10"/>
          </p:nvPr>
        </p:nvSpPr>
        <p:spPr/>
        <p:txBody>
          <a:bodyPr/>
          <a:lstStyle/>
          <a:p>
            <a:r>
              <a:rPr lang="de-DE" smtClean="0"/>
              <a:t>Berlin, 14. März 2018</a:t>
            </a:r>
            <a:endParaRPr lang="de-DE" dirty="0"/>
          </a:p>
        </p:txBody>
      </p:sp>
      <p:sp>
        <p:nvSpPr>
          <p:cNvPr id="5" name="Fußzeilenplatzhalter 4"/>
          <p:cNvSpPr>
            <a:spLocks noGrp="1"/>
          </p:cNvSpPr>
          <p:nvPr>
            <p:ph type="ftr" sz="quarter" idx="11"/>
          </p:nvPr>
        </p:nvSpPr>
        <p:spPr/>
        <p:txBody>
          <a:bodyPr/>
          <a:lstStyle/>
          <a:p>
            <a:r>
              <a:rPr lang="de-DE" smtClean="0"/>
              <a:t>OrphaCoach </a:t>
            </a:r>
            <a:r>
              <a:rPr lang="mr-IN" smtClean="0"/>
              <a:t>–</a:t>
            </a:r>
            <a:r>
              <a:rPr lang="de-DE" smtClean="0"/>
              <a:t> Thomas Bantzhaff</a:t>
            </a:r>
            <a:endParaRPr lang="de-DE" dirty="0"/>
          </a:p>
        </p:txBody>
      </p:sp>
      <p:sp>
        <p:nvSpPr>
          <p:cNvPr id="6" name="Foliennummernplatzhalter 5"/>
          <p:cNvSpPr>
            <a:spLocks noGrp="1"/>
          </p:cNvSpPr>
          <p:nvPr>
            <p:ph type="sldNum" sz="quarter" idx="12"/>
          </p:nvPr>
        </p:nvSpPr>
        <p:spPr/>
        <p:txBody>
          <a:bodyPr/>
          <a:lstStyle/>
          <a:p>
            <a:r>
              <a:rPr lang="de-DE" smtClean="0"/>
              <a:t>Fachtagung Selbsthilfe inklusiv</a:t>
            </a:r>
            <a:endParaRPr lang="de-DE" dirty="0"/>
          </a:p>
        </p:txBody>
      </p:sp>
      <p:pic>
        <p:nvPicPr>
          <p:cNvPr id="7" name="Bild 6" title="Screenshot ded Titels der Bauordnung von Berli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47" y="1474592"/>
            <a:ext cx="4239411" cy="1200829"/>
          </a:xfrm>
          <a:prstGeom prst="rect">
            <a:avLst/>
          </a:prstGeom>
        </p:spPr>
      </p:pic>
      <p:pic>
        <p:nvPicPr>
          <p:cNvPr id="11" name="Bild 10" title="Screenshot des Titels der Brandenburgischen Bauordn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811" y="1468576"/>
            <a:ext cx="2917415" cy="2413689"/>
          </a:xfrm>
          <a:prstGeom prst="rect">
            <a:avLst/>
          </a:prstGeom>
        </p:spPr>
      </p:pic>
      <p:cxnSp>
        <p:nvCxnSpPr>
          <p:cNvPr id="13" name="Gerade Verbindung 12"/>
          <p:cNvCxnSpPr/>
          <p:nvPr/>
        </p:nvCxnSpPr>
        <p:spPr>
          <a:xfrm>
            <a:off x="4600539" y="1417638"/>
            <a:ext cx="15607" cy="4282796"/>
          </a:xfrm>
          <a:prstGeom prst="line">
            <a:avLst/>
          </a:prstGeom>
        </p:spPr>
        <p:style>
          <a:lnRef idx="2">
            <a:schemeClr val="dk1"/>
          </a:lnRef>
          <a:fillRef idx="0">
            <a:schemeClr val="dk1"/>
          </a:fillRef>
          <a:effectRef idx="1">
            <a:schemeClr val="dk1"/>
          </a:effectRef>
          <a:fontRef idx="minor">
            <a:schemeClr val="tx1"/>
          </a:fontRef>
        </p:style>
      </p:cxnSp>
      <p:sp>
        <p:nvSpPr>
          <p:cNvPr id="15" name="Inhaltsplatzhalter 2"/>
          <p:cNvSpPr txBox="1">
            <a:spLocks/>
          </p:cNvSpPr>
          <p:nvPr/>
        </p:nvSpPr>
        <p:spPr>
          <a:xfrm>
            <a:off x="4944922" y="4149858"/>
            <a:ext cx="4130407" cy="3101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Kefa"/>
                <a:ea typeface="+mn-ea"/>
                <a:cs typeface="Kefa"/>
              </a:defRPr>
            </a:lvl1pPr>
            <a:lvl2pPr marL="742950" indent="-285750" algn="l" defTabSz="457200" rtl="0" eaLnBrk="1" latinLnBrk="0" hangingPunct="1">
              <a:spcBef>
                <a:spcPct val="20000"/>
              </a:spcBef>
              <a:buFont typeface="Arial"/>
              <a:buChar char="–"/>
              <a:defRPr sz="2800" kern="1200">
                <a:solidFill>
                  <a:schemeClr val="tx1"/>
                </a:solidFill>
                <a:latin typeface="Kefa"/>
                <a:ea typeface="+mn-ea"/>
                <a:cs typeface="Kefa"/>
              </a:defRPr>
            </a:lvl2pPr>
            <a:lvl3pPr marL="1143000" indent="-228600" algn="l" defTabSz="457200" rtl="0" eaLnBrk="1" latinLnBrk="0" hangingPunct="1">
              <a:spcBef>
                <a:spcPct val="20000"/>
              </a:spcBef>
              <a:buFont typeface="Arial"/>
              <a:buChar char="•"/>
              <a:defRPr sz="2400" kern="1200">
                <a:solidFill>
                  <a:schemeClr val="tx1"/>
                </a:solidFill>
                <a:latin typeface="Kefa"/>
                <a:ea typeface="+mn-ea"/>
                <a:cs typeface="Kefa"/>
              </a:defRPr>
            </a:lvl3pPr>
            <a:lvl4pPr marL="1600200" indent="-228600" algn="l" defTabSz="457200" rtl="0" eaLnBrk="1" latinLnBrk="0" hangingPunct="1">
              <a:spcBef>
                <a:spcPct val="20000"/>
              </a:spcBef>
              <a:buFont typeface="Arial"/>
              <a:buChar char="–"/>
              <a:defRPr sz="2000" kern="1200">
                <a:solidFill>
                  <a:schemeClr val="tx1"/>
                </a:solidFill>
                <a:latin typeface="Kefa"/>
                <a:ea typeface="+mn-ea"/>
                <a:cs typeface="Kefa"/>
              </a:defRPr>
            </a:lvl4pPr>
            <a:lvl5pPr marL="2057400" indent="-228600" algn="l" defTabSz="457200" rtl="0" eaLnBrk="1" latinLnBrk="0" hangingPunct="1">
              <a:spcBef>
                <a:spcPct val="20000"/>
              </a:spcBef>
              <a:buFont typeface="Arial"/>
              <a:buChar char="»"/>
              <a:defRPr sz="2000" kern="1200">
                <a:solidFill>
                  <a:schemeClr val="tx1"/>
                </a:solidFill>
                <a:latin typeface="Kefa"/>
                <a:ea typeface="+mn-ea"/>
                <a:cs typeface="Kef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000" dirty="0" smtClean="0"/>
              <a:t>In Brandenburg relevant: </a:t>
            </a:r>
          </a:p>
          <a:p>
            <a:pPr marL="0" indent="0">
              <a:buFont typeface="Arial"/>
              <a:buNone/>
            </a:pPr>
            <a:r>
              <a:rPr lang="de-DE" sz="2000" dirty="0" smtClean="0"/>
              <a:t>   §3 Allgemeine Anforderungen</a:t>
            </a:r>
          </a:p>
          <a:p>
            <a:pPr marL="0" indent="0">
              <a:buFont typeface="Arial"/>
              <a:buNone/>
            </a:pPr>
            <a:r>
              <a:rPr lang="de-DE" sz="2000" dirty="0" smtClean="0"/>
              <a:t>   §50 Barrierefreies Bauen</a:t>
            </a:r>
          </a:p>
        </p:txBody>
      </p:sp>
    </p:spTree>
    <p:extLst>
      <p:ext uri="{BB962C8B-B14F-4D97-AF65-F5344CB8AC3E}">
        <p14:creationId xmlns:p14="http://schemas.microsoft.com/office/powerpoint/2010/main" val="1729716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2181</Words>
  <Application>Microsoft Macintosh PowerPoint</Application>
  <PresentationFormat>Bildschirmpräsentation (4:3)</PresentationFormat>
  <Paragraphs>490</Paragraphs>
  <Slides>40</Slides>
  <Notes>1</Notes>
  <HiddenSlides>0</HiddenSlides>
  <MMClips>0</MMClips>
  <ScaleCrop>false</ScaleCrop>
  <HeadingPairs>
    <vt:vector size="4" baseType="variant">
      <vt:variant>
        <vt:lpstr>Design</vt:lpstr>
      </vt:variant>
      <vt:variant>
        <vt:i4>1</vt:i4>
      </vt:variant>
      <vt:variant>
        <vt:lpstr>Folientitel</vt:lpstr>
      </vt:variant>
      <vt:variant>
        <vt:i4>40</vt:i4>
      </vt:variant>
    </vt:vector>
  </HeadingPairs>
  <TitlesOfParts>
    <vt:vector size="41" baseType="lpstr">
      <vt:lpstr>Office-Design</vt:lpstr>
      <vt:lpstr>Selbsthilfe wird inklusiv</vt:lpstr>
      <vt:lpstr>Ein Wort zu mir...</vt:lpstr>
      <vt:lpstr>Gesetze?  Oh je...</vt:lpstr>
      <vt:lpstr>Rechtliche Grundlagen</vt:lpstr>
      <vt:lpstr>UN-BRK</vt:lpstr>
      <vt:lpstr>Was gilt wo?</vt:lpstr>
      <vt:lpstr>Was gilt wo?</vt:lpstr>
      <vt:lpstr>Was gilt wo?</vt:lpstr>
      <vt:lpstr>Bauordnung für Berlin /  Brandenburgische Bauordnung</vt:lpstr>
      <vt:lpstr>Bauordnung für Berlin</vt:lpstr>
      <vt:lpstr>Bauordnung für Berlin</vt:lpstr>
      <vt:lpstr>Bauordnung für Berlin</vt:lpstr>
      <vt:lpstr>DIN 18040-1</vt:lpstr>
      <vt:lpstr>DIN 18040-1</vt:lpstr>
      <vt:lpstr>DIN 18040-1</vt:lpstr>
      <vt:lpstr>DIN 18040-1</vt:lpstr>
      <vt:lpstr>DIN 18040-1</vt:lpstr>
      <vt:lpstr> Anwendung in der Selbsthilfe  </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Anwendung in der Selbsthilfe</vt:lpstr>
      <vt:lpstr>Beispiele</vt:lpstr>
      <vt:lpstr>Fragen?</vt:lpstr>
      <vt:lpstr>Bildnachweise / Quellen</vt:lpstr>
    </vt:vector>
  </TitlesOfParts>
  <Company>OrphaCoach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Thomas Bantzhaff</dc:creator>
  <cp:lastModifiedBy>Thomas Bantzhaff</cp:lastModifiedBy>
  <cp:revision>158</cp:revision>
  <dcterms:created xsi:type="dcterms:W3CDTF">2018-02-19T10:41:40Z</dcterms:created>
  <dcterms:modified xsi:type="dcterms:W3CDTF">2018-03-15T10:52:35Z</dcterms:modified>
</cp:coreProperties>
</file>